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handoutMasterIdLst>
    <p:handoutMasterId r:id="rId72"/>
  </p:handoutMasterIdLst>
  <p:sldIdLst>
    <p:sldId id="257" r:id="rId2"/>
    <p:sldId id="259" r:id="rId3"/>
    <p:sldId id="284" r:id="rId4"/>
    <p:sldId id="402" r:id="rId5"/>
    <p:sldId id="373" r:id="rId6"/>
    <p:sldId id="375" r:id="rId7"/>
    <p:sldId id="431" r:id="rId8"/>
    <p:sldId id="406" r:id="rId9"/>
    <p:sldId id="432" r:id="rId10"/>
    <p:sldId id="433" r:id="rId11"/>
    <p:sldId id="407" r:id="rId12"/>
    <p:sldId id="408" r:id="rId13"/>
    <p:sldId id="409" r:id="rId14"/>
    <p:sldId id="410" r:id="rId15"/>
    <p:sldId id="411" r:id="rId16"/>
    <p:sldId id="387" r:id="rId17"/>
    <p:sldId id="403" r:id="rId18"/>
    <p:sldId id="283" r:id="rId19"/>
    <p:sldId id="302" r:id="rId20"/>
    <p:sldId id="444" r:id="rId21"/>
    <p:sldId id="445" r:id="rId22"/>
    <p:sldId id="446" r:id="rId23"/>
    <p:sldId id="450" r:id="rId24"/>
    <p:sldId id="460" r:id="rId25"/>
    <p:sldId id="459" r:id="rId26"/>
    <p:sldId id="458" r:id="rId27"/>
    <p:sldId id="447" r:id="rId28"/>
    <p:sldId id="448" r:id="rId29"/>
    <p:sldId id="449" r:id="rId30"/>
    <p:sldId id="443" r:id="rId31"/>
    <p:sldId id="395" r:id="rId32"/>
    <p:sldId id="435" r:id="rId33"/>
    <p:sldId id="436" r:id="rId34"/>
    <p:sldId id="437" r:id="rId35"/>
    <p:sldId id="438" r:id="rId36"/>
    <p:sldId id="310" r:id="rId37"/>
    <p:sldId id="451" r:id="rId38"/>
    <p:sldId id="453" r:id="rId39"/>
    <p:sldId id="452" r:id="rId40"/>
    <p:sldId id="455" r:id="rId41"/>
    <p:sldId id="441" r:id="rId42"/>
    <p:sldId id="456" r:id="rId43"/>
    <p:sldId id="439" r:id="rId44"/>
    <p:sldId id="440" r:id="rId45"/>
    <p:sldId id="430" r:id="rId46"/>
    <p:sldId id="413" r:id="rId47"/>
    <p:sldId id="429" r:id="rId48"/>
    <p:sldId id="415" r:id="rId49"/>
    <p:sldId id="428" r:id="rId50"/>
    <p:sldId id="417" r:id="rId51"/>
    <p:sldId id="427" r:id="rId52"/>
    <p:sldId id="418" r:id="rId53"/>
    <p:sldId id="426" r:id="rId54"/>
    <p:sldId id="419" r:id="rId55"/>
    <p:sldId id="425" r:id="rId56"/>
    <p:sldId id="420" r:id="rId57"/>
    <p:sldId id="442" r:id="rId58"/>
    <p:sldId id="457" r:id="rId59"/>
    <p:sldId id="342" r:id="rId60"/>
    <p:sldId id="296" r:id="rId61"/>
    <p:sldId id="277" r:id="rId62"/>
    <p:sldId id="292" r:id="rId63"/>
    <p:sldId id="372" r:id="rId64"/>
    <p:sldId id="365" r:id="rId65"/>
    <p:sldId id="295" r:id="rId66"/>
    <p:sldId id="298" r:id="rId67"/>
    <p:sldId id="350" r:id="rId68"/>
    <p:sldId id="313" r:id="rId69"/>
    <p:sldId id="258" r:id="rId70"/>
  </p:sldIdLst>
  <p:sldSz cx="9144000" cy="6858000" type="screen4x3"/>
  <p:notesSz cx="6797675" cy="9926638"/>
  <p:defaultTex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99"/>
    <a:srgbClr val="FFCC00"/>
    <a:srgbClr val="0066FF"/>
    <a:srgbClr val="FFFFCC"/>
    <a:srgbClr val="75AEC7"/>
    <a:srgbClr val="FF99CC"/>
    <a:srgbClr val="00CC99"/>
    <a:srgbClr val="FF99FF"/>
    <a:srgbClr val="0099CC"/>
    <a:srgbClr val="3062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93" autoAdjust="0"/>
    <p:restoredTop sz="90971" autoAdjust="0"/>
  </p:normalViewPr>
  <p:slideViewPr>
    <p:cSldViewPr>
      <p:cViewPr varScale="1">
        <p:scale>
          <a:sx n="67" d="100"/>
          <a:sy n="67" d="100"/>
        </p:scale>
        <p:origin x="135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3" d="100"/>
          <a:sy n="43" d="100"/>
        </p:scale>
        <p:origin x="-1380"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AU" dirty="0"/>
          </a:p>
        </p:txBody>
      </p:sp>
      <p:sp>
        <p:nvSpPr>
          <p:cNvPr id="7171" name="Rectangle 3"/>
          <p:cNvSpPr>
            <a:spLocks noGrp="1" noChangeArrowheads="1"/>
          </p:cNvSpPr>
          <p:nvPr>
            <p:ph type="dt" sz="quarter"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AU" dirty="0"/>
          </a:p>
        </p:txBody>
      </p:sp>
      <p:sp>
        <p:nvSpPr>
          <p:cNvPr id="7172" name="Rectangle 4"/>
          <p:cNvSpPr>
            <a:spLocks noGrp="1" noChangeArrowheads="1"/>
          </p:cNvSpPr>
          <p:nvPr>
            <p:ph type="ftr" sz="quarter" idx="2"/>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AU" dirty="0"/>
          </a:p>
        </p:txBody>
      </p:sp>
      <p:sp>
        <p:nvSpPr>
          <p:cNvPr id="7173" name="Rectangle 5"/>
          <p:cNvSpPr>
            <a:spLocks noGrp="1" noChangeArrowheads="1"/>
          </p:cNvSpPr>
          <p:nvPr>
            <p:ph type="sldNum" sz="quarter" idx="3"/>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2A6D20FD-8F03-4CD0-8EBE-BDFFACD302B2}" type="slidenum">
              <a:rPr lang="en-AU"/>
              <a:pPr/>
              <a:t>‹#›</a:t>
            </a:fld>
            <a:endParaRPr lang="en-AU" dirty="0"/>
          </a:p>
        </p:txBody>
      </p:sp>
    </p:spTree>
    <p:extLst>
      <p:ext uri="{BB962C8B-B14F-4D97-AF65-F5344CB8AC3E}">
        <p14:creationId xmlns:p14="http://schemas.microsoft.com/office/powerpoint/2010/main" val="3355227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dirty="0"/>
          </a:p>
        </p:txBody>
      </p:sp>
      <p:sp>
        <p:nvSpPr>
          <p:cNvPr id="9219" name="Rectangle 1027"/>
          <p:cNvSpPr>
            <a:spLocks noGrp="1" noChangeArrowheads="1"/>
          </p:cNvSpPr>
          <p:nvPr>
            <p:ph type="dt"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dirty="0"/>
          </a:p>
        </p:txBody>
      </p:sp>
      <p:sp>
        <p:nvSpPr>
          <p:cNvPr id="9220" name="Rectangle 1028"/>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1029"/>
          <p:cNvSpPr>
            <a:spLocks noGrp="1" noChangeArrowheads="1"/>
          </p:cNvSpPr>
          <p:nvPr>
            <p:ph type="body" sz="quarter" idx="3"/>
          </p:nvPr>
        </p:nvSpPr>
        <p:spPr bwMode="auto">
          <a:xfrm>
            <a:off x="906357" y="4715153"/>
            <a:ext cx="4984962"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9222" name="Rectangle 1030"/>
          <p:cNvSpPr>
            <a:spLocks noGrp="1" noChangeArrowheads="1"/>
          </p:cNvSpPr>
          <p:nvPr>
            <p:ph type="ftr" sz="quarter" idx="4"/>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AU" dirty="0"/>
          </a:p>
        </p:txBody>
      </p:sp>
      <p:sp>
        <p:nvSpPr>
          <p:cNvPr id="9223" name="Rectangle 1031"/>
          <p:cNvSpPr>
            <a:spLocks noGrp="1" noChangeArrowheads="1"/>
          </p:cNvSpPr>
          <p:nvPr>
            <p:ph type="sldNum" sz="quarter" idx="5"/>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086DB27-C44E-42FC-8577-04AF19E06BB2}" type="slidenum">
              <a:rPr lang="en-AU"/>
              <a:pPr/>
              <a:t>‹#›</a:t>
            </a:fld>
            <a:endParaRPr lang="en-AU" dirty="0"/>
          </a:p>
        </p:txBody>
      </p:sp>
    </p:spTree>
    <p:extLst>
      <p:ext uri="{BB962C8B-B14F-4D97-AF65-F5344CB8AC3E}">
        <p14:creationId xmlns:p14="http://schemas.microsoft.com/office/powerpoint/2010/main" val="144970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1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1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1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1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4</a:t>
            </a:fld>
            <a:endParaRPr lang="en-AU" dirty="0"/>
          </a:p>
        </p:txBody>
      </p:sp>
    </p:spTree>
    <p:extLst>
      <p:ext uri="{BB962C8B-B14F-4D97-AF65-F5344CB8AC3E}">
        <p14:creationId xmlns:p14="http://schemas.microsoft.com/office/powerpoint/2010/main" val="2201246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11</a:t>
            </a:fld>
            <a:endParaRPr lang="en-AU" dirty="0"/>
          </a:p>
        </p:txBody>
      </p:sp>
    </p:spTree>
    <p:extLst>
      <p:ext uri="{BB962C8B-B14F-4D97-AF65-F5344CB8AC3E}">
        <p14:creationId xmlns:p14="http://schemas.microsoft.com/office/powerpoint/2010/main" val="970436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12</a:t>
            </a:fld>
            <a:endParaRPr lang="en-AU" dirty="0"/>
          </a:p>
        </p:txBody>
      </p:sp>
    </p:spTree>
    <p:extLst>
      <p:ext uri="{BB962C8B-B14F-4D97-AF65-F5344CB8AC3E}">
        <p14:creationId xmlns:p14="http://schemas.microsoft.com/office/powerpoint/2010/main" val="970436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AU" sz="1100" b="1" i="0" u="none" strike="noStrike" kern="1200" dirty="0" smtClean="0">
                <a:solidFill>
                  <a:schemeClr val="tx1"/>
                </a:solidFill>
                <a:effectLst/>
                <a:latin typeface="Verdana" pitchFamily="34" charset="0"/>
                <a:ea typeface="+mn-ea"/>
                <a:cs typeface="+mn-cs"/>
              </a:rPr>
              <a:t>Criteria</a:t>
            </a:r>
            <a:endParaRPr lang="en-AU" sz="1100" b="0" i="0" u="none" strike="noStrike" kern="1200" dirty="0" smtClean="0">
              <a:solidFill>
                <a:schemeClr val="tx1"/>
              </a:solidFill>
              <a:effectLst/>
              <a:latin typeface="Verdana" pitchFamily="34" charset="0"/>
              <a:ea typeface="+mn-ea"/>
              <a:cs typeface="+mn-cs"/>
            </a:endParaRPr>
          </a:p>
          <a:p>
            <a:pPr marL="171450" indent="-171450" rtl="0" eaLnBrk="1" fontAlgn="t" latinLnBrk="0" hangingPunct="1">
              <a:buFont typeface="Arial" panose="020B0604020202020204" pitchFamily="34" charset="0"/>
              <a:buChar char="•"/>
            </a:pPr>
            <a:r>
              <a:rPr lang="en-AU" sz="1100" b="0" i="0" u="none" strike="noStrike" kern="1200" dirty="0" smtClean="0">
                <a:solidFill>
                  <a:schemeClr val="tx1"/>
                </a:solidFill>
                <a:effectLst/>
                <a:latin typeface="Verdana" pitchFamily="34" charset="0"/>
                <a:ea typeface="+mn-ea"/>
                <a:cs typeface="+mn-cs"/>
              </a:rPr>
              <a:t>Brain size</a:t>
            </a:r>
            <a:r>
              <a:rPr lang="en-AU" sz="1100" b="0" i="0" u="none" strike="noStrike" kern="1200" baseline="0" dirty="0" smtClean="0">
                <a:solidFill>
                  <a:schemeClr val="tx1"/>
                </a:solidFill>
                <a:effectLst/>
                <a:latin typeface="Verdana" pitchFamily="34" charset="0"/>
                <a:ea typeface="+mn-ea"/>
                <a:cs typeface="+mn-cs"/>
              </a:rPr>
              <a:t> - </a:t>
            </a:r>
            <a:r>
              <a:rPr lang="en-AU" sz="1100" b="0" i="0" u="none" strike="noStrike" kern="1200" dirty="0" smtClean="0">
                <a:solidFill>
                  <a:schemeClr val="tx1"/>
                </a:solidFill>
                <a:effectLst/>
                <a:latin typeface="Verdana" pitchFamily="34" charset="0"/>
                <a:ea typeface="+mn-ea"/>
                <a:cs typeface="+mn-cs"/>
              </a:rPr>
              <a:t>number</a:t>
            </a:r>
            <a:r>
              <a:rPr lang="en-AU" sz="1100" b="0" i="0" u="none" strike="noStrike" kern="1200" baseline="0" dirty="0" smtClean="0">
                <a:solidFill>
                  <a:schemeClr val="tx1"/>
                </a:solidFill>
                <a:effectLst/>
                <a:latin typeface="Verdana" pitchFamily="34" charset="0"/>
                <a:ea typeface="+mn-ea"/>
                <a:cs typeface="+mn-cs"/>
              </a:rPr>
              <a:t> of neurons in the cortex: cats = 300 million; dogs = 160 million - </a:t>
            </a:r>
            <a:r>
              <a:rPr lang="en-AU" sz="1100" b="1" i="0" u="none" strike="noStrike" kern="1200" baseline="0" dirty="0" smtClean="0">
                <a:solidFill>
                  <a:schemeClr val="tx1"/>
                </a:solidFill>
                <a:effectLst/>
                <a:latin typeface="Verdana" pitchFamily="34" charset="0"/>
                <a:ea typeface="+mn-ea"/>
                <a:cs typeface="+mn-cs"/>
              </a:rPr>
              <a:t>Cat</a:t>
            </a:r>
            <a:endParaRPr lang="en-AU" sz="1100" b="1" i="0" u="none" strike="noStrike" kern="1200" dirty="0" smtClean="0">
              <a:solidFill>
                <a:schemeClr val="tx1"/>
              </a:solidFill>
              <a:effectLst/>
              <a:latin typeface="Verdana" pitchFamily="34" charset="0"/>
              <a:ea typeface="+mn-ea"/>
              <a:cs typeface="+mn-cs"/>
            </a:endParaRPr>
          </a:p>
          <a:p>
            <a:pPr marL="171450" indent="-171450" rtl="0" eaLnBrk="1" fontAlgn="t" latinLnBrk="0" hangingPunct="1">
              <a:buFont typeface="Arial" panose="020B0604020202020204" pitchFamily="34" charset="0"/>
              <a:buChar char="•"/>
            </a:pPr>
            <a:r>
              <a:rPr lang="en-AU" sz="1100" b="0" i="0" u="none" strike="noStrike" kern="1200" dirty="0" smtClean="0">
                <a:solidFill>
                  <a:schemeClr val="tx1"/>
                </a:solidFill>
                <a:effectLst/>
                <a:latin typeface="Verdana" pitchFamily="34" charset="0"/>
                <a:ea typeface="+mn-ea"/>
                <a:cs typeface="+mn-cs"/>
              </a:rPr>
              <a:t>Date of domestication</a:t>
            </a:r>
            <a:r>
              <a:rPr lang="en-AU" sz="1100" b="0" i="0" u="none" strike="noStrike" kern="1200" baseline="0" dirty="0" smtClean="0">
                <a:solidFill>
                  <a:schemeClr val="tx1"/>
                </a:solidFill>
                <a:effectLst/>
                <a:latin typeface="Verdana" pitchFamily="34" charset="0"/>
                <a:ea typeface="+mn-ea"/>
                <a:cs typeface="+mn-cs"/>
              </a:rPr>
              <a:t> - </a:t>
            </a:r>
            <a:r>
              <a:rPr lang="en-AU" sz="1100" b="0" i="0" u="none" strike="noStrike" kern="1200" dirty="0" smtClean="0">
                <a:solidFill>
                  <a:schemeClr val="tx1"/>
                </a:solidFill>
                <a:effectLst/>
                <a:latin typeface="Verdana" pitchFamily="34" charset="0"/>
                <a:ea typeface="+mn-ea"/>
                <a:cs typeface="+mn-cs"/>
              </a:rPr>
              <a:t>DNA evidence: dogs = 50,000 years ago; cats = 9,500</a:t>
            </a:r>
            <a:r>
              <a:rPr lang="en-AU" sz="1100" b="0" i="0" u="none" strike="noStrike" kern="1200" baseline="0" dirty="0" smtClean="0">
                <a:solidFill>
                  <a:schemeClr val="tx1"/>
                </a:solidFill>
                <a:effectLst/>
                <a:latin typeface="Verdana" pitchFamily="34" charset="0"/>
                <a:ea typeface="+mn-ea"/>
                <a:cs typeface="+mn-cs"/>
              </a:rPr>
              <a:t> years ago - </a:t>
            </a:r>
            <a:r>
              <a:rPr lang="en-AU" sz="1100" b="1" i="0" u="none" strike="noStrike" kern="1200" dirty="0" smtClean="0">
                <a:solidFill>
                  <a:schemeClr val="tx1"/>
                </a:solidFill>
                <a:effectLst/>
                <a:latin typeface="Verdana" pitchFamily="34" charset="0"/>
                <a:ea typeface="+mn-ea"/>
                <a:cs typeface="+mn-cs"/>
              </a:rPr>
              <a:t>Dog</a:t>
            </a:r>
          </a:p>
          <a:p>
            <a:pPr marL="171450" indent="-171450" rtl="0" eaLnBrk="1" fontAlgn="t" latinLnBrk="0" hangingPunct="1">
              <a:buFont typeface="Arial" panose="020B0604020202020204" pitchFamily="34" charset="0"/>
              <a:buChar char="•"/>
            </a:pPr>
            <a:r>
              <a:rPr lang="en-AU" sz="1100" b="0" i="0" u="none" strike="noStrike" kern="1200" dirty="0" smtClean="0">
                <a:solidFill>
                  <a:schemeClr val="tx1"/>
                </a:solidFill>
                <a:effectLst/>
                <a:latin typeface="Verdana" pitchFamily="34" charset="0"/>
                <a:ea typeface="+mn-ea"/>
                <a:cs typeface="+mn-cs"/>
              </a:rPr>
              <a:t>Bonding with owner</a:t>
            </a:r>
            <a:r>
              <a:rPr lang="en-AU" sz="1100" b="0" i="0" u="none" strike="noStrike" kern="1200" baseline="0" dirty="0" smtClean="0">
                <a:solidFill>
                  <a:schemeClr val="tx1"/>
                </a:solidFill>
                <a:effectLst/>
                <a:latin typeface="Verdana" pitchFamily="34" charset="0"/>
                <a:ea typeface="+mn-ea"/>
                <a:cs typeface="+mn-cs"/>
              </a:rPr>
              <a:t> - </a:t>
            </a:r>
            <a:r>
              <a:rPr lang="en-AU" sz="1100" b="0" i="0" u="none" strike="noStrike" kern="1200" dirty="0" smtClean="0">
                <a:solidFill>
                  <a:schemeClr val="tx1"/>
                </a:solidFill>
                <a:effectLst/>
                <a:latin typeface="Verdana" pitchFamily="34" charset="0"/>
                <a:ea typeface="+mn-ea"/>
                <a:cs typeface="+mn-cs"/>
              </a:rPr>
              <a:t>evolutionary</a:t>
            </a:r>
            <a:r>
              <a:rPr lang="en-AU" sz="1100" b="0" i="0" u="none" strike="noStrike" kern="1200" baseline="0" dirty="0" smtClean="0">
                <a:solidFill>
                  <a:schemeClr val="tx1"/>
                </a:solidFill>
                <a:effectLst/>
                <a:latin typeface="Verdana" pitchFamily="34" charset="0"/>
                <a:ea typeface="+mn-ea"/>
                <a:cs typeface="+mn-cs"/>
              </a:rPr>
              <a:t> explanation:</a:t>
            </a:r>
            <a:r>
              <a:rPr lang="en-AU" sz="1100" b="0" i="0" u="none" strike="noStrike" kern="1200" dirty="0" smtClean="0">
                <a:solidFill>
                  <a:schemeClr val="tx1"/>
                </a:solidFill>
                <a:effectLst/>
                <a:latin typeface="Verdana" pitchFamily="34" charset="0"/>
                <a:ea typeface="+mn-ea"/>
                <a:cs typeface="+mn-cs"/>
              </a:rPr>
              <a:t> cats are loners; dogs are descended from pack animals and have a tendency to affiliate - </a:t>
            </a:r>
            <a:r>
              <a:rPr lang="en-AU" sz="1100" b="1" i="0" u="none" strike="noStrike" kern="1200" dirty="0" smtClean="0">
                <a:solidFill>
                  <a:schemeClr val="tx1"/>
                </a:solidFill>
                <a:effectLst/>
                <a:latin typeface="Verdana" pitchFamily="34" charset="0"/>
                <a:ea typeface="+mn-ea"/>
                <a:cs typeface="+mn-cs"/>
              </a:rPr>
              <a:t>Dog</a:t>
            </a:r>
          </a:p>
          <a:p>
            <a:pPr marL="171450" indent="-171450" rtl="0" eaLnBrk="1" fontAlgn="t" latinLnBrk="0" hangingPunct="1">
              <a:buFont typeface="Arial" panose="020B0604020202020204" pitchFamily="34" charset="0"/>
              <a:buChar char="•"/>
            </a:pPr>
            <a:r>
              <a:rPr lang="en-AU" sz="1100" b="0" i="0" u="none" strike="noStrike" kern="1200" dirty="0" smtClean="0">
                <a:solidFill>
                  <a:schemeClr val="tx1"/>
                </a:solidFill>
                <a:effectLst/>
                <a:latin typeface="Verdana" pitchFamily="34" charset="0"/>
                <a:ea typeface="+mn-ea"/>
                <a:cs typeface="+mn-cs"/>
              </a:rPr>
              <a:t>Popularity: 204 million cats in the top 10 cat-owning countries in the world; fewer than 173 million dogs in the top-10 dog-owning countries in the world - </a:t>
            </a:r>
            <a:r>
              <a:rPr lang="en-AU" sz="1100" b="1" i="0" u="none" strike="noStrike" kern="1200" dirty="0" smtClean="0">
                <a:solidFill>
                  <a:schemeClr val="tx1"/>
                </a:solidFill>
                <a:effectLst/>
                <a:latin typeface="Verdana" pitchFamily="34" charset="0"/>
                <a:ea typeface="+mn-ea"/>
                <a:cs typeface="+mn-cs"/>
              </a:rPr>
              <a:t>Cat</a:t>
            </a:r>
          </a:p>
          <a:p>
            <a:pPr marL="171450" indent="-171450" rtl="0" eaLnBrk="1" fontAlgn="t" latinLnBrk="0" hangingPunct="1">
              <a:buFont typeface="Arial" panose="020B0604020202020204" pitchFamily="34" charset="0"/>
              <a:buChar char="•"/>
            </a:pPr>
            <a:r>
              <a:rPr lang="en-AU" sz="1100" b="0" i="0" u="none" strike="noStrike" kern="1200" dirty="0" smtClean="0">
                <a:solidFill>
                  <a:schemeClr val="tx1"/>
                </a:solidFill>
                <a:effectLst/>
                <a:latin typeface="Verdana" pitchFamily="34" charset="0"/>
                <a:ea typeface="+mn-ea"/>
                <a:cs typeface="+mn-cs"/>
              </a:rPr>
              <a:t>Cognition: cats equally capable</a:t>
            </a:r>
            <a:r>
              <a:rPr lang="en-AU" sz="1100" b="0" i="0" u="none" strike="noStrike" kern="1200" baseline="0" dirty="0" smtClean="0">
                <a:solidFill>
                  <a:schemeClr val="tx1"/>
                </a:solidFill>
                <a:effectLst/>
                <a:latin typeface="Verdana" pitchFamily="34" charset="0"/>
                <a:ea typeface="+mn-ea"/>
                <a:cs typeface="+mn-cs"/>
              </a:rPr>
              <a:t> as dogs when following pointing gestures to find food; dogs more likely to solicit help from owners by gaze alternation whereas cats mostly try in vain to find food - </a:t>
            </a:r>
            <a:r>
              <a:rPr lang="en-AU" sz="1100" b="1" i="0" u="none" strike="noStrike" kern="1200" dirty="0" smtClean="0">
                <a:solidFill>
                  <a:schemeClr val="tx1"/>
                </a:solidFill>
                <a:effectLst/>
                <a:latin typeface="Verdana" pitchFamily="34" charset="0"/>
                <a:ea typeface="+mn-ea"/>
                <a:cs typeface="+mn-cs"/>
              </a:rPr>
              <a:t>Dog</a:t>
            </a:r>
          </a:p>
          <a:p>
            <a:pPr marL="171450" indent="-171450" rtl="0" eaLnBrk="1" fontAlgn="t" latinLnBrk="0" hangingPunct="1">
              <a:buFont typeface="Arial" panose="020B0604020202020204" pitchFamily="34" charset="0"/>
              <a:buChar char="•"/>
            </a:pPr>
            <a:r>
              <a:rPr lang="en-AU" sz="1100" b="0" i="0" u="none" strike="noStrike" kern="1200" dirty="0" smtClean="0">
                <a:solidFill>
                  <a:schemeClr val="tx1"/>
                </a:solidFill>
                <a:effectLst/>
                <a:latin typeface="Verdana" pitchFamily="34" charset="0"/>
                <a:ea typeface="+mn-ea"/>
                <a:cs typeface="+mn-cs"/>
              </a:rPr>
              <a:t>Problem solving: neither cats nor dogs</a:t>
            </a:r>
            <a:r>
              <a:rPr lang="en-AU" sz="1100" b="0" i="0" u="none" strike="noStrike" kern="1200" baseline="0" dirty="0" smtClean="0">
                <a:solidFill>
                  <a:schemeClr val="tx1"/>
                </a:solidFill>
                <a:effectLst/>
                <a:latin typeface="Verdana" pitchFamily="34" charset="0"/>
                <a:ea typeface="+mn-ea"/>
                <a:cs typeface="+mn-cs"/>
              </a:rPr>
              <a:t> understand “X marks the spot”; in tests where cats and dogs are presented with two strings, one with a morsel of food at the end, both fail to pull on the string attached to the food; seeing eye dogs demonstrate problem-solving  capacities when the need arises - </a:t>
            </a:r>
            <a:r>
              <a:rPr lang="en-AU" sz="1100" b="1" i="0" u="none" strike="noStrike" kern="1200" dirty="0" smtClean="0">
                <a:solidFill>
                  <a:schemeClr val="tx1"/>
                </a:solidFill>
                <a:effectLst/>
                <a:latin typeface="Verdana" pitchFamily="34" charset="0"/>
                <a:ea typeface="+mn-ea"/>
                <a:cs typeface="+mn-cs"/>
              </a:rPr>
              <a:t>Dog</a:t>
            </a:r>
          </a:p>
          <a:p>
            <a:pPr marL="171450" indent="-171450" rtl="0" eaLnBrk="1" fontAlgn="t" latinLnBrk="0" hangingPunct="1">
              <a:buFont typeface="Arial" panose="020B0604020202020204" pitchFamily="34" charset="0"/>
              <a:buChar char="•"/>
            </a:pPr>
            <a:r>
              <a:rPr lang="en-AU" sz="1100" b="0" i="0" u="none" strike="noStrike" kern="1200" dirty="0" smtClean="0">
                <a:solidFill>
                  <a:schemeClr val="tx1"/>
                </a:solidFill>
                <a:effectLst/>
                <a:latin typeface="Verdana" pitchFamily="34" charset="0"/>
                <a:ea typeface="+mn-ea"/>
                <a:cs typeface="+mn-cs"/>
              </a:rPr>
              <a:t>Vocalisation: although dogs have greater vocal flexibility than cats, cats are able to modify their sound patterns for purpose, e.g. </a:t>
            </a:r>
            <a:r>
              <a:rPr lang="en-AU" sz="1100" b="0" i="0" u="none" strike="noStrike" kern="1200" baseline="0" dirty="0" smtClean="0">
                <a:solidFill>
                  <a:schemeClr val="tx1"/>
                </a:solidFill>
                <a:effectLst/>
                <a:latin typeface="Verdana" pitchFamily="34" charset="0"/>
                <a:ea typeface="+mn-ea"/>
                <a:cs typeface="+mn-cs"/>
              </a:rPr>
              <a:t>cats can produce a sound that elicit human nurturing tendencies by embedding an urgent high-frequency miaow into a blissed-out purr - </a:t>
            </a:r>
            <a:r>
              <a:rPr lang="en-AU" sz="1100" b="1" i="0" u="none" strike="noStrike" kern="1200" dirty="0" smtClean="0">
                <a:solidFill>
                  <a:schemeClr val="tx1"/>
                </a:solidFill>
                <a:effectLst/>
                <a:latin typeface="Verdana" pitchFamily="34" charset="0"/>
                <a:ea typeface="+mn-ea"/>
                <a:cs typeface="+mn-cs"/>
              </a:rPr>
              <a:t>Cat</a:t>
            </a:r>
          </a:p>
          <a:p>
            <a:pPr marL="171450" indent="-171450" rtl="0" eaLnBrk="1" fontAlgn="t" latinLnBrk="0" hangingPunct="1">
              <a:buFont typeface="Arial" panose="020B0604020202020204" pitchFamily="34" charset="0"/>
              <a:buChar char="•"/>
            </a:pPr>
            <a:r>
              <a:rPr lang="en-AU" sz="1100" b="0" i="0" u="none" strike="noStrike" kern="1200" dirty="0" smtClean="0">
                <a:solidFill>
                  <a:schemeClr val="tx1"/>
                </a:solidFill>
                <a:effectLst/>
                <a:latin typeface="Verdana" pitchFamily="34" charset="0"/>
                <a:ea typeface="+mn-ea"/>
                <a:cs typeface="+mn-cs"/>
              </a:rPr>
              <a:t>Ability to be trained: Cats respond to stimulus and reinforcement, but dogs learn in the same way as human infants </a:t>
            </a:r>
            <a:r>
              <a:rPr lang="en-AU" sz="1100" b="0" i="0" u="none" strike="noStrike" kern="1200" baseline="0" dirty="0" smtClean="0">
                <a:solidFill>
                  <a:schemeClr val="tx1"/>
                </a:solidFill>
                <a:effectLst/>
                <a:latin typeface="Verdana" pitchFamily="34" charset="0"/>
                <a:ea typeface="+mn-ea"/>
                <a:cs typeface="+mn-cs"/>
              </a:rPr>
              <a:t>by attending to cues such as eye contact, gesture and vocalisation, and through direct imitation of its owner - </a:t>
            </a:r>
            <a:r>
              <a:rPr lang="en-AU" sz="1100" b="1" i="0" u="none" strike="noStrike" kern="1200" dirty="0" smtClean="0">
                <a:solidFill>
                  <a:schemeClr val="tx1"/>
                </a:solidFill>
                <a:effectLst/>
                <a:latin typeface="Verdana" pitchFamily="34" charset="0"/>
                <a:ea typeface="+mn-ea"/>
                <a:cs typeface="+mn-cs"/>
              </a:rPr>
              <a:t>Dog</a:t>
            </a:r>
          </a:p>
          <a:p>
            <a:pPr marL="171450" indent="-171450" rtl="0" eaLnBrk="1" fontAlgn="auto" latinLnBrk="0" hangingPunct="1">
              <a:buFont typeface="Arial" panose="020B0604020202020204" pitchFamily="34" charset="0"/>
              <a:buChar char="•"/>
            </a:pPr>
            <a:r>
              <a:rPr lang="en-AU" sz="1100" b="0" i="0" u="none" strike="noStrike" kern="1200" dirty="0" smtClean="0">
                <a:solidFill>
                  <a:schemeClr val="tx1"/>
                </a:solidFill>
                <a:effectLst/>
                <a:latin typeface="Verdana" pitchFamily="34" charset="0"/>
                <a:ea typeface="+mn-ea"/>
                <a:cs typeface="+mn-cs"/>
              </a:rPr>
              <a:t>Super-senses: the average cat, with 200 million smell receptors, has a more acute</a:t>
            </a:r>
            <a:r>
              <a:rPr lang="en-AU" sz="1100" b="0" i="0" u="none" strike="noStrike" kern="1200" baseline="0" dirty="0" smtClean="0">
                <a:solidFill>
                  <a:schemeClr val="tx1"/>
                </a:solidFill>
                <a:effectLst/>
                <a:latin typeface="Verdana" pitchFamily="34" charset="0"/>
                <a:ea typeface="+mn-ea"/>
                <a:cs typeface="+mn-cs"/>
              </a:rPr>
              <a:t> sense of smell than the average dog; cats can see in light six times as low as the light perceived by humans, while dogs can see in light about five times as low as the light perceived by humans; a cat’s auditory range (45 to 64,000 hertz) exceeds that for dogs (67 </a:t>
            </a:r>
            <a:r>
              <a:rPr lang="en-AU" sz="1100" b="0" i="0" u="none" strike="noStrike" kern="1200" dirty="0" smtClean="0">
                <a:solidFill>
                  <a:schemeClr val="tx1"/>
                </a:solidFill>
                <a:effectLst/>
                <a:latin typeface="Verdana" pitchFamily="34" charset="0"/>
                <a:ea typeface="+mn-ea"/>
                <a:cs typeface="+mn-cs"/>
              </a:rPr>
              <a:t>and 45,000 hertz) - </a:t>
            </a:r>
            <a:r>
              <a:rPr lang="en-AU" sz="1100" b="1" i="0" u="none" strike="noStrike" kern="1200" dirty="0" smtClean="0">
                <a:solidFill>
                  <a:schemeClr val="tx1"/>
                </a:solidFill>
                <a:effectLst/>
                <a:latin typeface="Verdana" pitchFamily="34" charset="0"/>
                <a:ea typeface="+mn-ea"/>
                <a:cs typeface="+mn-cs"/>
              </a:rPr>
              <a:t>Cat</a:t>
            </a:r>
          </a:p>
          <a:p>
            <a:pPr marL="171450" indent="-171450" rtl="0" eaLnBrk="1" fontAlgn="t" latinLnBrk="0" hangingPunct="1">
              <a:buFont typeface="Arial" panose="020B0604020202020204" pitchFamily="34" charset="0"/>
              <a:buChar char="•"/>
            </a:pPr>
            <a:r>
              <a:rPr lang="en-AU" sz="1100" b="0" i="0" u="none" strike="noStrike" kern="1200" dirty="0" smtClean="0">
                <a:solidFill>
                  <a:schemeClr val="tx1"/>
                </a:solidFill>
                <a:effectLst/>
                <a:latin typeface="Verdana" pitchFamily="34" charset="0"/>
                <a:ea typeface="+mn-ea"/>
                <a:cs typeface="+mn-cs"/>
              </a:rPr>
              <a:t>Eco-friendliness: a medium-sized dog’s ecological footprint (the area  of land required to keep it fed) is 0.28 hectares per year compared</a:t>
            </a:r>
            <a:r>
              <a:rPr lang="en-AU" sz="1100" b="0" i="0" u="none" strike="noStrike" kern="1200" baseline="0" dirty="0" smtClean="0">
                <a:solidFill>
                  <a:schemeClr val="tx1"/>
                </a:solidFill>
                <a:effectLst/>
                <a:latin typeface="Verdana" pitchFamily="34" charset="0"/>
                <a:ea typeface="+mn-ea"/>
                <a:cs typeface="+mn-cs"/>
              </a:rPr>
              <a:t> with  an average cat’s </a:t>
            </a:r>
            <a:r>
              <a:rPr lang="en-AU" sz="1100" b="0" i="0" u="none" strike="noStrike" kern="1200" baseline="0" dirty="0" err="1" smtClean="0">
                <a:solidFill>
                  <a:schemeClr val="tx1"/>
                </a:solidFill>
                <a:effectLst/>
                <a:latin typeface="Verdana" pitchFamily="34" charset="0"/>
                <a:ea typeface="+mn-ea"/>
                <a:cs typeface="+mn-cs"/>
              </a:rPr>
              <a:t>pawprint</a:t>
            </a:r>
            <a:r>
              <a:rPr lang="en-AU" sz="1100" b="0" i="0" u="none" strike="noStrike" kern="1200" baseline="0" dirty="0" smtClean="0">
                <a:solidFill>
                  <a:schemeClr val="tx1"/>
                </a:solidFill>
                <a:effectLst/>
                <a:latin typeface="Verdana" pitchFamily="34" charset="0"/>
                <a:ea typeface="+mn-ea"/>
                <a:cs typeface="+mn-cs"/>
              </a:rPr>
              <a:t> of  0.15 hectares per year - </a:t>
            </a:r>
            <a:r>
              <a:rPr lang="en-AU" sz="1100" b="1" i="0" u="none" strike="noStrike" kern="1200" dirty="0" smtClean="0">
                <a:solidFill>
                  <a:schemeClr val="tx1"/>
                </a:solidFill>
                <a:effectLst/>
                <a:latin typeface="Verdana" pitchFamily="34" charset="0"/>
                <a:ea typeface="+mn-ea"/>
                <a:cs typeface="+mn-cs"/>
              </a:rPr>
              <a:t>Cat</a:t>
            </a:r>
          </a:p>
          <a:p>
            <a:pPr marL="171450" indent="-171450" rtl="0" eaLnBrk="1" fontAlgn="t" latinLnBrk="0" hangingPunct="1">
              <a:buFont typeface="Arial" panose="020B0604020202020204" pitchFamily="34" charset="0"/>
              <a:buChar char="•"/>
            </a:pPr>
            <a:r>
              <a:rPr lang="en-AU" sz="1100" b="0" i="0" u="none" strike="noStrike" kern="1200" dirty="0" smtClean="0">
                <a:solidFill>
                  <a:schemeClr val="tx1"/>
                </a:solidFill>
                <a:effectLst/>
                <a:latin typeface="Verdana" pitchFamily="34" charset="0"/>
                <a:ea typeface="+mn-ea"/>
                <a:cs typeface="+mn-cs"/>
              </a:rPr>
              <a:t>Utility: dogs can hunt, herd, guard, sniff out drugs and bombs, guide blind people, race for sport, pull sleds and find someone in an avalanche, while cats  are useful during mice infestations; health-wise, both cats and dogs </a:t>
            </a:r>
            <a:r>
              <a:rPr lang="en-AU" sz="1100" b="0" i="0" u="none" strike="noStrike" kern="1200" baseline="0" dirty="0" smtClean="0">
                <a:solidFill>
                  <a:schemeClr val="tx1"/>
                </a:solidFill>
                <a:effectLst/>
                <a:latin typeface="Verdana" pitchFamily="34" charset="0"/>
                <a:ea typeface="+mn-ea"/>
                <a:cs typeface="+mn-cs"/>
              </a:rPr>
              <a:t> reduce stress and lower blood pressure and cholesterol levels, but taking a dog for a walk has cardio-vascular benefits and provides immune-boosting opportunities for social contact with other dog-walkers - </a:t>
            </a:r>
            <a:r>
              <a:rPr lang="en-AU" sz="1100" b="1" i="0" u="none" strike="noStrike" kern="1200" dirty="0" smtClean="0">
                <a:solidFill>
                  <a:schemeClr val="tx1"/>
                </a:solidFill>
                <a:effectLst/>
                <a:latin typeface="Verdana" pitchFamily="34" charset="0"/>
                <a:ea typeface="+mn-ea"/>
                <a:cs typeface="+mn-cs"/>
              </a:rPr>
              <a:t>Dog</a:t>
            </a:r>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13</a:t>
            </a:fld>
            <a:endParaRPr lang="en-AU"/>
          </a:p>
        </p:txBody>
      </p:sp>
    </p:spTree>
    <p:extLst>
      <p:ext uri="{BB962C8B-B14F-4D97-AF65-F5344CB8AC3E}">
        <p14:creationId xmlns:p14="http://schemas.microsoft.com/office/powerpoint/2010/main" val="970436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AU" sz="1100" b="1" i="0" u="none" strike="noStrike" kern="1200" dirty="0" smtClean="0">
                <a:solidFill>
                  <a:schemeClr val="tx1"/>
                </a:solidFill>
                <a:effectLst/>
                <a:latin typeface="Verdana" pitchFamily="34" charset="0"/>
                <a:ea typeface="+mn-ea"/>
                <a:cs typeface="+mn-cs"/>
              </a:rPr>
              <a:t>Criteria</a:t>
            </a:r>
            <a:endParaRPr lang="en-AU" sz="1100" b="0" i="0" u="none" strike="noStrike" kern="1200" dirty="0" smtClean="0">
              <a:solidFill>
                <a:schemeClr val="tx1"/>
              </a:solidFill>
              <a:effectLst/>
              <a:latin typeface="Verdana" pitchFamily="34" charset="0"/>
              <a:ea typeface="+mn-ea"/>
              <a:cs typeface="+mn-cs"/>
            </a:endParaRPr>
          </a:p>
          <a:p>
            <a:pPr marL="171450" indent="-171450" rtl="0" eaLnBrk="1" fontAlgn="t" latinLnBrk="0" hangingPunct="1">
              <a:buFont typeface="Arial" panose="020B0604020202020204" pitchFamily="34" charset="0"/>
              <a:buChar char="•"/>
            </a:pPr>
            <a:r>
              <a:rPr lang="en-AU" sz="1100" b="0" i="0" u="none" strike="noStrike" kern="1200" dirty="0" smtClean="0">
                <a:solidFill>
                  <a:schemeClr val="tx1"/>
                </a:solidFill>
                <a:effectLst/>
                <a:latin typeface="Verdana" pitchFamily="34" charset="0"/>
                <a:ea typeface="+mn-ea"/>
                <a:cs typeface="+mn-cs"/>
              </a:rPr>
              <a:t>Brain size</a:t>
            </a:r>
            <a:r>
              <a:rPr lang="en-AU" sz="1100" b="0" i="0" u="none" strike="noStrike" kern="1200" baseline="0" dirty="0" smtClean="0">
                <a:solidFill>
                  <a:schemeClr val="tx1"/>
                </a:solidFill>
                <a:effectLst/>
                <a:latin typeface="Verdana" pitchFamily="34" charset="0"/>
                <a:ea typeface="+mn-ea"/>
                <a:cs typeface="+mn-cs"/>
              </a:rPr>
              <a:t> - </a:t>
            </a:r>
            <a:r>
              <a:rPr lang="en-AU" sz="1100" b="0" i="0" u="none" strike="noStrike" kern="1200" dirty="0" smtClean="0">
                <a:solidFill>
                  <a:schemeClr val="tx1"/>
                </a:solidFill>
                <a:effectLst/>
                <a:latin typeface="Verdana" pitchFamily="34" charset="0"/>
                <a:ea typeface="+mn-ea"/>
                <a:cs typeface="+mn-cs"/>
              </a:rPr>
              <a:t>number</a:t>
            </a:r>
            <a:r>
              <a:rPr lang="en-AU" sz="1100" b="0" i="0" u="none" strike="noStrike" kern="1200" baseline="0" dirty="0" smtClean="0">
                <a:solidFill>
                  <a:schemeClr val="tx1"/>
                </a:solidFill>
                <a:effectLst/>
                <a:latin typeface="Verdana" pitchFamily="34" charset="0"/>
                <a:ea typeface="+mn-ea"/>
                <a:cs typeface="+mn-cs"/>
              </a:rPr>
              <a:t> of neurons in the cortex: cats = 300 million; dogs = 160 million - </a:t>
            </a:r>
            <a:r>
              <a:rPr lang="en-AU" sz="1100" b="1" i="0" u="none" strike="noStrike" kern="1200" baseline="0" dirty="0" smtClean="0">
                <a:solidFill>
                  <a:schemeClr val="tx1"/>
                </a:solidFill>
                <a:effectLst/>
                <a:latin typeface="Verdana" pitchFamily="34" charset="0"/>
                <a:ea typeface="+mn-ea"/>
                <a:cs typeface="+mn-cs"/>
              </a:rPr>
              <a:t>Cat</a:t>
            </a:r>
            <a:endParaRPr lang="en-AU" sz="1100" b="1" i="0" u="none" strike="noStrike" kern="1200" dirty="0" smtClean="0">
              <a:solidFill>
                <a:schemeClr val="tx1"/>
              </a:solidFill>
              <a:effectLst/>
              <a:latin typeface="Verdana" pitchFamily="34" charset="0"/>
              <a:ea typeface="+mn-ea"/>
              <a:cs typeface="+mn-cs"/>
            </a:endParaRPr>
          </a:p>
          <a:p>
            <a:pPr marL="171450" indent="-171450" rtl="0" eaLnBrk="1" fontAlgn="t" latinLnBrk="0" hangingPunct="1">
              <a:buFont typeface="Arial" panose="020B0604020202020204" pitchFamily="34" charset="0"/>
              <a:buChar char="•"/>
            </a:pPr>
            <a:r>
              <a:rPr lang="en-AU" sz="1100" b="0" i="0" u="none" strike="noStrike" kern="1200" dirty="0" smtClean="0">
                <a:solidFill>
                  <a:schemeClr val="tx1"/>
                </a:solidFill>
                <a:effectLst/>
                <a:latin typeface="Verdana" pitchFamily="34" charset="0"/>
                <a:ea typeface="+mn-ea"/>
                <a:cs typeface="+mn-cs"/>
              </a:rPr>
              <a:t>Date of domestication</a:t>
            </a:r>
            <a:r>
              <a:rPr lang="en-AU" sz="1100" b="0" i="0" u="none" strike="noStrike" kern="1200" baseline="0" dirty="0" smtClean="0">
                <a:solidFill>
                  <a:schemeClr val="tx1"/>
                </a:solidFill>
                <a:effectLst/>
                <a:latin typeface="Verdana" pitchFamily="34" charset="0"/>
                <a:ea typeface="+mn-ea"/>
                <a:cs typeface="+mn-cs"/>
              </a:rPr>
              <a:t> - </a:t>
            </a:r>
            <a:r>
              <a:rPr lang="en-AU" sz="1100" b="0" i="0" u="none" strike="noStrike" kern="1200" dirty="0" smtClean="0">
                <a:solidFill>
                  <a:schemeClr val="tx1"/>
                </a:solidFill>
                <a:effectLst/>
                <a:latin typeface="Verdana" pitchFamily="34" charset="0"/>
                <a:ea typeface="+mn-ea"/>
                <a:cs typeface="+mn-cs"/>
              </a:rPr>
              <a:t>DNA evidence: dogs = 50,000 years ago; cats = 9,500</a:t>
            </a:r>
            <a:r>
              <a:rPr lang="en-AU" sz="1100" b="0" i="0" u="none" strike="noStrike" kern="1200" baseline="0" dirty="0" smtClean="0">
                <a:solidFill>
                  <a:schemeClr val="tx1"/>
                </a:solidFill>
                <a:effectLst/>
                <a:latin typeface="Verdana" pitchFamily="34" charset="0"/>
                <a:ea typeface="+mn-ea"/>
                <a:cs typeface="+mn-cs"/>
              </a:rPr>
              <a:t> years ago - </a:t>
            </a:r>
            <a:r>
              <a:rPr lang="en-AU" sz="1100" b="1" i="0" u="none" strike="noStrike" kern="1200" dirty="0" smtClean="0">
                <a:solidFill>
                  <a:schemeClr val="tx1"/>
                </a:solidFill>
                <a:effectLst/>
                <a:latin typeface="Verdana" pitchFamily="34" charset="0"/>
                <a:ea typeface="+mn-ea"/>
                <a:cs typeface="+mn-cs"/>
              </a:rPr>
              <a:t>Dog</a:t>
            </a:r>
          </a:p>
          <a:p>
            <a:pPr marL="171450" indent="-171450" rtl="0" eaLnBrk="1" fontAlgn="t" latinLnBrk="0" hangingPunct="1">
              <a:buFont typeface="Arial" panose="020B0604020202020204" pitchFamily="34" charset="0"/>
              <a:buChar char="•"/>
            </a:pPr>
            <a:r>
              <a:rPr lang="en-AU" sz="1100" b="0" i="0" u="none" strike="noStrike" kern="1200" dirty="0" smtClean="0">
                <a:solidFill>
                  <a:schemeClr val="tx1"/>
                </a:solidFill>
                <a:effectLst/>
                <a:latin typeface="Verdana" pitchFamily="34" charset="0"/>
                <a:ea typeface="+mn-ea"/>
                <a:cs typeface="+mn-cs"/>
              </a:rPr>
              <a:t>Bonding with owner</a:t>
            </a:r>
            <a:r>
              <a:rPr lang="en-AU" sz="1100" b="0" i="0" u="none" strike="noStrike" kern="1200" baseline="0" dirty="0" smtClean="0">
                <a:solidFill>
                  <a:schemeClr val="tx1"/>
                </a:solidFill>
                <a:effectLst/>
                <a:latin typeface="Verdana" pitchFamily="34" charset="0"/>
                <a:ea typeface="+mn-ea"/>
                <a:cs typeface="+mn-cs"/>
              </a:rPr>
              <a:t> - </a:t>
            </a:r>
            <a:r>
              <a:rPr lang="en-AU" sz="1100" b="0" i="0" u="none" strike="noStrike" kern="1200" dirty="0" smtClean="0">
                <a:solidFill>
                  <a:schemeClr val="tx1"/>
                </a:solidFill>
                <a:effectLst/>
                <a:latin typeface="Verdana" pitchFamily="34" charset="0"/>
                <a:ea typeface="+mn-ea"/>
                <a:cs typeface="+mn-cs"/>
              </a:rPr>
              <a:t>evolutionary</a:t>
            </a:r>
            <a:r>
              <a:rPr lang="en-AU" sz="1100" b="0" i="0" u="none" strike="noStrike" kern="1200" baseline="0" dirty="0" smtClean="0">
                <a:solidFill>
                  <a:schemeClr val="tx1"/>
                </a:solidFill>
                <a:effectLst/>
                <a:latin typeface="Verdana" pitchFamily="34" charset="0"/>
                <a:ea typeface="+mn-ea"/>
                <a:cs typeface="+mn-cs"/>
              </a:rPr>
              <a:t> explanation:</a:t>
            </a:r>
            <a:r>
              <a:rPr lang="en-AU" sz="1100" b="0" i="0" u="none" strike="noStrike" kern="1200" dirty="0" smtClean="0">
                <a:solidFill>
                  <a:schemeClr val="tx1"/>
                </a:solidFill>
                <a:effectLst/>
                <a:latin typeface="Verdana" pitchFamily="34" charset="0"/>
                <a:ea typeface="+mn-ea"/>
                <a:cs typeface="+mn-cs"/>
              </a:rPr>
              <a:t> cats are loners; dogs are descended from pack animals and have a tendency to affiliate - </a:t>
            </a:r>
            <a:r>
              <a:rPr lang="en-AU" sz="1100" b="1" i="0" u="none" strike="noStrike" kern="1200" dirty="0" smtClean="0">
                <a:solidFill>
                  <a:schemeClr val="tx1"/>
                </a:solidFill>
                <a:effectLst/>
                <a:latin typeface="Verdana" pitchFamily="34" charset="0"/>
                <a:ea typeface="+mn-ea"/>
                <a:cs typeface="+mn-cs"/>
              </a:rPr>
              <a:t>Dog</a:t>
            </a:r>
          </a:p>
          <a:p>
            <a:pPr marL="171450" indent="-171450" rtl="0" eaLnBrk="1" fontAlgn="t" latinLnBrk="0" hangingPunct="1">
              <a:buFont typeface="Arial" panose="020B0604020202020204" pitchFamily="34" charset="0"/>
              <a:buChar char="•"/>
            </a:pPr>
            <a:r>
              <a:rPr lang="en-AU" sz="1100" b="0" i="0" u="none" strike="noStrike" kern="1200" dirty="0" smtClean="0">
                <a:solidFill>
                  <a:schemeClr val="tx1"/>
                </a:solidFill>
                <a:effectLst/>
                <a:latin typeface="Verdana" pitchFamily="34" charset="0"/>
                <a:ea typeface="+mn-ea"/>
                <a:cs typeface="+mn-cs"/>
              </a:rPr>
              <a:t>Popularity: 204 million cats in the top 10 cat-owning countries in the world; fewer than 173 million dogs in the top-10 dog-owning countries in the world - </a:t>
            </a:r>
            <a:r>
              <a:rPr lang="en-AU" sz="1100" b="1" i="0" u="none" strike="noStrike" kern="1200" dirty="0" smtClean="0">
                <a:solidFill>
                  <a:schemeClr val="tx1"/>
                </a:solidFill>
                <a:effectLst/>
                <a:latin typeface="Verdana" pitchFamily="34" charset="0"/>
                <a:ea typeface="+mn-ea"/>
                <a:cs typeface="+mn-cs"/>
              </a:rPr>
              <a:t>Cat</a:t>
            </a:r>
          </a:p>
          <a:p>
            <a:pPr marL="171450" indent="-171450" rtl="0" eaLnBrk="1" fontAlgn="t" latinLnBrk="0" hangingPunct="1">
              <a:buFont typeface="Arial" panose="020B0604020202020204" pitchFamily="34" charset="0"/>
              <a:buChar char="•"/>
            </a:pPr>
            <a:r>
              <a:rPr lang="en-AU" sz="1100" b="0" i="0" u="none" strike="noStrike" kern="1200" dirty="0" smtClean="0">
                <a:solidFill>
                  <a:schemeClr val="tx1"/>
                </a:solidFill>
                <a:effectLst/>
                <a:latin typeface="Verdana" pitchFamily="34" charset="0"/>
                <a:ea typeface="+mn-ea"/>
                <a:cs typeface="+mn-cs"/>
              </a:rPr>
              <a:t>Cognition: cats equally capable</a:t>
            </a:r>
            <a:r>
              <a:rPr lang="en-AU" sz="1100" b="0" i="0" u="none" strike="noStrike" kern="1200" baseline="0" dirty="0" smtClean="0">
                <a:solidFill>
                  <a:schemeClr val="tx1"/>
                </a:solidFill>
                <a:effectLst/>
                <a:latin typeface="Verdana" pitchFamily="34" charset="0"/>
                <a:ea typeface="+mn-ea"/>
                <a:cs typeface="+mn-cs"/>
              </a:rPr>
              <a:t> as dogs when following pointing gestures to find food; dogs more likely to solicit help from owners by gaze alternation whereas cats mostly try in vain to find food - </a:t>
            </a:r>
            <a:r>
              <a:rPr lang="en-AU" sz="1100" b="1" i="0" u="none" strike="noStrike" kern="1200" dirty="0" smtClean="0">
                <a:solidFill>
                  <a:schemeClr val="tx1"/>
                </a:solidFill>
                <a:effectLst/>
                <a:latin typeface="Verdana" pitchFamily="34" charset="0"/>
                <a:ea typeface="+mn-ea"/>
                <a:cs typeface="+mn-cs"/>
              </a:rPr>
              <a:t>Dog</a:t>
            </a:r>
          </a:p>
          <a:p>
            <a:pPr marL="171450" indent="-171450" rtl="0" eaLnBrk="1" fontAlgn="t" latinLnBrk="0" hangingPunct="1">
              <a:buFont typeface="Arial" panose="020B0604020202020204" pitchFamily="34" charset="0"/>
              <a:buChar char="•"/>
            </a:pPr>
            <a:r>
              <a:rPr lang="en-AU" sz="1100" b="0" i="0" u="none" strike="noStrike" kern="1200" dirty="0" smtClean="0">
                <a:solidFill>
                  <a:schemeClr val="tx1"/>
                </a:solidFill>
                <a:effectLst/>
                <a:latin typeface="Verdana" pitchFamily="34" charset="0"/>
                <a:ea typeface="+mn-ea"/>
                <a:cs typeface="+mn-cs"/>
              </a:rPr>
              <a:t>Problem solving: neither cats nor dogs</a:t>
            </a:r>
            <a:r>
              <a:rPr lang="en-AU" sz="1100" b="0" i="0" u="none" strike="noStrike" kern="1200" baseline="0" dirty="0" smtClean="0">
                <a:solidFill>
                  <a:schemeClr val="tx1"/>
                </a:solidFill>
                <a:effectLst/>
                <a:latin typeface="Verdana" pitchFamily="34" charset="0"/>
                <a:ea typeface="+mn-ea"/>
                <a:cs typeface="+mn-cs"/>
              </a:rPr>
              <a:t> understand “X marks the spot”; in tests where cats and dogs are presented with two strings, one with a morsel of food at the end, both fail to pull on the string attached to the food; seeing eye dogs demonstrate problem-solving  capacities when the need arises - </a:t>
            </a:r>
            <a:r>
              <a:rPr lang="en-AU" sz="1100" b="1" i="0" u="none" strike="noStrike" kern="1200" dirty="0" smtClean="0">
                <a:solidFill>
                  <a:schemeClr val="tx1"/>
                </a:solidFill>
                <a:effectLst/>
                <a:latin typeface="Verdana" pitchFamily="34" charset="0"/>
                <a:ea typeface="+mn-ea"/>
                <a:cs typeface="+mn-cs"/>
              </a:rPr>
              <a:t>Dog</a:t>
            </a:r>
          </a:p>
          <a:p>
            <a:pPr marL="171450" indent="-171450" rtl="0" eaLnBrk="1" fontAlgn="t" latinLnBrk="0" hangingPunct="1">
              <a:buFont typeface="Arial" panose="020B0604020202020204" pitchFamily="34" charset="0"/>
              <a:buChar char="•"/>
            </a:pPr>
            <a:r>
              <a:rPr lang="en-AU" sz="1100" b="0" i="0" u="none" strike="noStrike" kern="1200" dirty="0" smtClean="0">
                <a:solidFill>
                  <a:schemeClr val="tx1"/>
                </a:solidFill>
                <a:effectLst/>
                <a:latin typeface="Verdana" pitchFamily="34" charset="0"/>
                <a:ea typeface="+mn-ea"/>
                <a:cs typeface="+mn-cs"/>
              </a:rPr>
              <a:t>Vocalisation: although dogs have greater vocal flexibility than cats, cats are able to modify their sound patterns for purpose, e.g. </a:t>
            </a:r>
            <a:r>
              <a:rPr lang="en-AU" sz="1100" b="0" i="0" u="none" strike="noStrike" kern="1200" baseline="0" dirty="0" smtClean="0">
                <a:solidFill>
                  <a:schemeClr val="tx1"/>
                </a:solidFill>
                <a:effectLst/>
                <a:latin typeface="Verdana" pitchFamily="34" charset="0"/>
                <a:ea typeface="+mn-ea"/>
                <a:cs typeface="+mn-cs"/>
              </a:rPr>
              <a:t>cats can produce a sound that elicit human nurturing tendencies by embedding an urgent high-frequency miaow into a blissed-out purr - </a:t>
            </a:r>
            <a:r>
              <a:rPr lang="en-AU" sz="1100" b="1" i="0" u="none" strike="noStrike" kern="1200" dirty="0" smtClean="0">
                <a:solidFill>
                  <a:schemeClr val="tx1"/>
                </a:solidFill>
                <a:effectLst/>
                <a:latin typeface="Verdana" pitchFamily="34" charset="0"/>
                <a:ea typeface="+mn-ea"/>
                <a:cs typeface="+mn-cs"/>
              </a:rPr>
              <a:t>Cat</a:t>
            </a:r>
          </a:p>
          <a:p>
            <a:pPr marL="171450" indent="-171450" rtl="0" eaLnBrk="1" fontAlgn="t" latinLnBrk="0" hangingPunct="1">
              <a:buFont typeface="Arial" panose="020B0604020202020204" pitchFamily="34" charset="0"/>
              <a:buChar char="•"/>
            </a:pPr>
            <a:r>
              <a:rPr lang="en-AU" sz="1100" b="0" i="0" u="none" strike="noStrike" kern="1200" dirty="0" smtClean="0">
                <a:solidFill>
                  <a:schemeClr val="tx1"/>
                </a:solidFill>
                <a:effectLst/>
                <a:latin typeface="Verdana" pitchFamily="34" charset="0"/>
                <a:ea typeface="+mn-ea"/>
                <a:cs typeface="+mn-cs"/>
              </a:rPr>
              <a:t>Ability to be trained: Cats respond to stimulus and reinforcement, but dogs learn in the same way as human infants </a:t>
            </a:r>
            <a:r>
              <a:rPr lang="en-AU" sz="1100" b="0" i="0" u="none" strike="noStrike" kern="1200" baseline="0" dirty="0" smtClean="0">
                <a:solidFill>
                  <a:schemeClr val="tx1"/>
                </a:solidFill>
                <a:effectLst/>
                <a:latin typeface="Verdana" pitchFamily="34" charset="0"/>
                <a:ea typeface="+mn-ea"/>
                <a:cs typeface="+mn-cs"/>
              </a:rPr>
              <a:t>by attending to cues such as eye contact, gesture and vocalisation, and through direct imitation of its owner - </a:t>
            </a:r>
            <a:r>
              <a:rPr lang="en-AU" sz="1100" b="1" i="0" u="none" strike="noStrike" kern="1200" dirty="0" smtClean="0">
                <a:solidFill>
                  <a:schemeClr val="tx1"/>
                </a:solidFill>
                <a:effectLst/>
                <a:latin typeface="Verdana" pitchFamily="34" charset="0"/>
                <a:ea typeface="+mn-ea"/>
                <a:cs typeface="+mn-cs"/>
              </a:rPr>
              <a:t>Dog</a:t>
            </a:r>
          </a:p>
          <a:p>
            <a:pPr marL="171450" indent="-171450" rtl="0" eaLnBrk="1" fontAlgn="auto" latinLnBrk="0" hangingPunct="1">
              <a:buFont typeface="Arial" panose="020B0604020202020204" pitchFamily="34" charset="0"/>
              <a:buChar char="•"/>
            </a:pPr>
            <a:r>
              <a:rPr lang="en-AU" sz="1100" b="0" i="0" u="none" strike="noStrike" kern="1200" dirty="0" smtClean="0">
                <a:solidFill>
                  <a:schemeClr val="tx1"/>
                </a:solidFill>
                <a:effectLst/>
                <a:latin typeface="Verdana" pitchFamily="34" charset="0"/>
                <a:ea typeface="+mn-ea"/>
                <a:cs typeface="+mn-cs"/>
              </a:rPr>
              <a:t>Super-senses: the average cat, with 200 million smell receptors, has a more acute</a:t>
            </a:r>
            <a:r>
              <a:rPr lang="en-AU" sz="1100" b="0" i="0" u="none" strike="noStrike" kern="1200" baseline="0" dirty="0" smtClean="0">
                <a:solidFill>
                  <a:schemeClr val="tx1"/>
                </a:solidFill>
                <a:effectLst/>
                <a:latin typeface="Verdana" pitchFamily="34" charset="0"/>
                <a:ea typeface="+mn-ea"/>
                <a:cs typeface="+mn-cs"/>
              </a:rPr>
              <a:t> sense of smell than the average dog; cats can see in light six times as low as the light perceived by humans, while dogs can see in light about five times as low as the light perceived by humans; a cat’s auditory range (45 to 64,000 hertz) exceeds that for dogs (67 </a:t>
            </a:r>
            <a:r>
              <a:rPr lang="en-AU" sz="1100" b="0" i="0" u="none" strike="noStrike" kern="1200" dirty="0" smtClean="0">
                <a:solidFill>
                  <a:schemeClr val="tx1"/>
                </a:solidFill>
                <a:effectLst/>
                <a:latin typeface="Verdana" pitchFamily="34" charset="0"/>
                <a:ea typeface="+mn-ea"/>
                <a:cs typeface="+mn-cs"/>
              </a:rPr>
              <a:t>and 45,000 hertz) - </a:t>
            </a:r>
            <a:r>
              <a:rPr lang="en-AU" sz="1100" b="1" i="0" u="none" strike="noStrike" kern="1200" dirty="0" smtClean="0">
                <a:solidFill>
                  <a:schemeClr val="tx1"/>
                </a:solidFill>
                <a:effectLst/>
                <a:latin typeface="Verdana" pitchFamily="34" charset="0"/>
                <a:ea typeface="+mn-ea"/>
                <a:cs typeface="+mn-cs"/>
              </a:rPr>
              <a:t>Cat</a:t>
            </a:r>
          </a:p>
          <a:p>
            <a:pPr marL="171450" indent="-171450" rtl="0" eaLnBrk="1" fontAlgn="t" latinLnBrk="0" hangingPunct="1">
              <a:buFont typeface="Arial" panose="020B0604020202020204" pitchFamily="34" charset="0"/>
              <a:buChar char="•"/>
            </a:pPr>
            <a:r>
              <a:rPr lang="en-AU" sz="1100" b="0" i="0" u="none" strike="noStrike" kern="1200" dirty="0" smtClean="0">
                <a:solidFill>
                  <a:schemeClr val="tx1"/>
                </a:solidFill>
                <a:effectLst/>
                <a:latin typeface="Verdana" pitchFamily="34" charset="0"/>
                <a:ea typeface="+mn-ea"/>
                <a:cs typeface="+mn-cs"/>
              </a:rPr>
              <a:t>Eco-friendliness: a medium-sized dog’s ecological footprint (the area  of land required to keep it fed) is 0.28 hectares per year compared</a:t>
            </a:r>
            <a:r>
              <a:rPr lang="en-AU" sz="1100" b="0" i="0" u="none" strike="noStrike" kern="1200" baseline="0" dirty="0" smtClean="0">
                <a:solidFill>
                  <a:schemeClr val="tx1"/>
                </a:solidFill>
                <a:effectLst/>
                <a:latin typeface="Verdana" pitchFamily="34" charset="0"/>
                <a:ea typeface="+mn-ea"/>
                <a:cs typeface="+mn-cs"/>
              </a:rPr>
              <a:t> with  an average cat’s </a:t>
            </a:r>
            <a:r>
              <a:rPr lang="en-AU" sz="1100" b="0" i="0" u="none" strike="noStrike" kern="1200" baseline="0" dirty="0" err="1" smtClean="0">
                <a:solidFill>
                  <a:schemeClr val="tx1"/>
                </a:solidFill>
                <a:effectLst/>
                <a:latin typeface="Verdana" pitchFamily="34" charset="0"/>
                <a:ea typeface="+mn-ea"/>
                <a:cs typeface="+mn-cs"/>
              </a:rPr>
              <a:t>pawprint</a:t>
            </a:r>
            <a:r>
              <a:rPr lang="en-AU" sz="1100" b="0" i="0" u="none" strike="noStrike" kern="1200" baseline="0" dirty="0" smtClean="0">
                <a:solidFill>
                  <a:schemeClr val="tx1"/>
                </a:solidFill>
                <a:effectLst/>
                <a:latin typeface="Verdana" pitchFamily="34" charset="0"/>
                <a:ea typeface="+mn-ea"/>
                <a:cs typeface="+mn-cs"/>
              </a:rPr>
              <a:t> of  0.15 hectares per year - </a:t>
            </a:r>
            <a:r>
              <a:rPr lang="en-AU" sz="1100" b="1" i="0" u="none" strike="noStrike" kern="1200" dirty="0" smtClean="0">
                <a:solidFill>
                  <a:schemeClr val="tx1"/>
                </a:solidFill>
                <a:effectLst/>
                <a:latin typeface="Verdana" pitchFamily="34" charset="0"/>
                <a:ea typeface="+mn-ea"/>
                <a:cs typeface="+mn-cs"/>
              </a:rPr>
              <a:t>Cat</a:t>
            </a:r>
          </a:p>
          <a:p>
            <a:pPr marL="171450" indent="-171450" rtl="0" eaLnBrk="1" fontAlgn="t" latinLnBrk="0" hangingPunct="1">
              <a:buFont typeface="Arial" panose="020B0604020202020204" pitchFamily="34" charset="0"/>
              <a:buChar char="•"/>
            </a:pPr>
            <a:r>
              <a:rPr lang="en-AU" sz="1100" b="0" i="0" u="none" strike="noStrike" kern="1200" dirty="0" smtClean="0">
                <a:solidFill>
                  <a:schemeClr val="tx1"/>
                </a:solidFill>
                <a:effectLst/>
                <a:latin typeface="Verdana" pitchFamily="34" charset="0"/>
                <a:ea typeface="+mn-ea"/>
                <a:cs typeface="+mn-cs"/>
              </a:rPr>
              <a:t>Utility: dogs can hunt, herd, guard, sniff out drugs and bombs, guide blind people, race for sport, pull sleds and find someone in an avalanche, while cats  are useful during mice infestations; health-wise, both cats and dogs </a:t>
            </a:r>
            <a:r>
              <a:rPr lang="en-AU" sz="1100" b="0" i="0" u="none" strike="noStrike" kern="1200" baseline="0" dirty="0" smtClean="0">
                <a:solidFill>
                  <a:schemeClr val="tx1"/>
                </a:solidFill>
                <a:effectLst/>
                <a:latin typeface="Verdana" pitchFamily="34" charset="0"/>
                <a:ea typeface="+mn-ea"/>
                <a:cs typeface="+mn-cs"/>
              </a:rPr>
              <a:t> reduce stress and lower blood pressure and cholesterol levels, but taking a dog for a walk has cardio-vascular benefits and provides immune-boosting opportunities for social contact with other dog-walkers - </a:t>
            </a:r>
            <a:r>
              <a:rPr lang="en-AU" sz="1100" b="1" i="0" u="none" strike="noStrike" kern="1200" dirty="0" smtClean="0">
                <a:solidFill>
                  <a:schemeClr val="tx1"/>
                </a:solidFill>
                <a:effectLst/>
                <a:latin typeface="Verdana" pitchFamily="34" charset="0"/>
                <a:ea typeface="+mn-ea"/>
                <a:cs typeface="+mn-cs"/>
              </a:rPr>
              <a:t>Dog</a:t>
            </a:r>
            <a:endParaRPr lang="en-AU" sz="1100" b="1" i="0" u="none" strike="noStrike" kern="1200" dirty="0">
              <a:solidFill>
                <a:schemeClr val="tx1"/>
              </a:solidFill>
              <a:effectLst/>
              <a:latin typeface="Verdana" pitchFamily="34" charset="0"/>
              <a:ea typeface="+mn-ea"/>
              <a:cs typeface="+mn-cs"/>
            </a:endParaRPr>
          </a:p>
        </p:txBody>
      </p:sp>
      <p:sp>
        <p:nvSpPr>
          <p:cNvPr id="4" name="Slide Number Placeholder 3"/>
          <p:cNvSpPr>
            <a:spLocks noGrp="1"/>
          </p:cNvSpPr>
          <p:nvPr>
            <p:ph type="sldNum" sz="quarter" idx="10"/>
          </p:nvPr>
        </p:nvSpPr>
        <p:spPr/>
        <p:txBody>
          <a:bodyPr/>
          <a:lstStyle/>
          <a:p>
            <a:fld id="{4086DB27-C44E-42FC-8577-04AF19E06BB2}" type="slidenum">
              <a:rPr lang="en-AU" smtClean="0"/>
              <a:pPr/>
              <a:t>14</a:t>
            </a:fld>
            <a:endParaRPr lang="en-AU"/>
          </a:p>
        </p:txBody>
      </p:sp>
    </p:spTree>
    <p:extLst>
      <p:ext uri="{BB962C8B-B14F-4D97-AF65-F5344CB8AC3E}">
        <p14:creationId xmlns:p14="http://schemas.microsoft.com/office/powerpoint/2010/main" val="970436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17</a:t>
            </a:fld>
            <a:endParaRPr lang="en-AU" dirty="0"/>
          </a:p>
        </p:txBody>
      </p:sp>
    </p:spTree>
    <p:extLst>
      <p:ext uri="{BB962C8B-B14F-4D97-AF65-F5344CB8AC3E}">
        <p14:creationId xmlns:p14="http://schemas.microsoft.com/office/powerpoint/2010/main" val="19062378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extLst>
      <p:ext uri="{BB962C8B-B14F-4D97-AF65-F5344CB8AC3E}">
        <p14:creationId xmlns:p14="http://schemas.microsoft.com/office/powerpoint/2010/main" val="3324568931"/>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655480128"/>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3340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85800" y="6096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661983843"/>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042285378"/>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32659250"/>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981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205083650"/>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8958"/>
          </a:xfrm>
        </p:spPr>
        <p:txBody>
          <a:bodyPr/>
          <a:lstStyle>
            <a:lvl1pPr>
              <a:defRPr/>
            </a:lvl1pPr>
          </a:lstStyle>
          <a:p>
            <a:r>
              <a:rPr lang="en-US" smtClean="0"/>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105841530"/>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132944186"/>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270918"/>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3008313" cy="886420"/>
          </a:xfrm>
        </p:spPr>
        <p:txBody>
          <a:bodyPr anchor="b"/>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3575050" y="548680"/>
            <a:ext cx="5111750" cy="55774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56164611"/>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68681488"/>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dirty="0" smtClean="0"/>
          </a:p>
        </p:txBody>
      </p:sp>
      <p:sp>
        <p:nvSpPr>
          <p:cNvPr id="1027" name="Rectangle 3"/>
          <p:cNvSpPr>
            <a:spLocks noGrp="1" noChangeArrowheads="1"/>
          </p:cNvSpPr>
          <p:nvPr>
            <p:ph type="body" idx="1"/>
          </p:nvPr>
        </p:nvSpPr>
        <p:spPr bwMode="auto">
          <a:xfrm>
            <a:off x="685800" y="1981200"/>
            <a:ext cx="7772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dirty="0" smtClean="0"/>
              <a:t> 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rtl="0" eaLnBrk="1" fontAlgn="base" hangingPunct="1">
        <a:spcBef>
          <a:spcPct val="0"/>
        </a:spcBef>
        <a:spcAft>
          <a:spcPct val="0"/>
        </a:spcAft>
        <a:defRPr sz="4400" b="1">
          <a:solidFill>
            <a:srgbClr val="0099CC"/>
          </a:solidFill>
          <a:latin typeface="+mj-lt"/>
          <a:ea typeface="+mj-ea"/>
          <a:cs typeface="+mj-cs"/>
        </a:defRPr>
      </a:lvl1pPr>
      <a:lvl2pPr algn="ctr" rtl="0" eaLnBrk="1" fontAlgn="base" hangingPunct="1">
        <a:spcBef>
          <a:spcPct val="0"/>
        </a:spcBef>
        <a:spcAft>
          <a:spcPct val="0"/>
        </a:spcAft>
        <a:defRPr sz="4400" b="1">
          <a:solidFill>
            <a:srgbClr val="2A5686"/>
          </a:solidFill>
          <a:latin typeface="Verdana" pitchFamily="34" charset="0"/>
        </a:defRPr>
      </a:lvl2pPr>
      <a:lvl3pPr algn="ctr" rtl="0" eaLnBrk="1" fontAlgn="base" hangingPunct="1">
        <a:spcBef>
          <a:spcPct val="0"/>
        </a:spcBef>
        <a:spcAft>
          <a:spcPct val="0"/>
        </a:spcAft>
        <a:defRPr sz="4400" b="1">
          <a:solidFill>
            <a:srgbClr val="2A5686"/>
          </a:solidFill>
          <a:latin typeface="Verdana" pitchFamily="34" charset="0"/>
        </a:defRPr>
      </a:lvl3pPr>
      <a:lvl4pPr algn="ctr" rtl="0" eaLnBrk="1" fontAlgn="base" hangingPunct="1">
        <a:spcBef>
          <a:spcPct val="0"/>
        </a:spcBef>
        <a:spcAft>
          <a:spcPct val="0"/>
        </a:spcAft>
        <a:defRPr sz="4400" b="1">
          <a:solidFill>
            <a:srgbClr val="2A5686"/>
          </a:solidFill>
          <a:latin typeface="Verdana" pitchFamily="34" charset="0"/>
        </a:defRPr>
      </a:lvl4pPr>
      <a:lvl5pPr algn="ctr" rtl="0" eaLnBrk="1" fontAlgn="base" hangingPunct="1">
        <a:spcBef>
          <a:spcPct val="0"/>
        </a:spcBef>
        <a:spcAft>
          <a:spcPct val="0"/>
        </a:spcAft>
        <a:defRPr sz="4400" b="1">
          <a:solidFill>
            <a:srgbClr val="2A5686"/>
          </a:solidFill>
          <a:latin typeface="Verdana" pitchFamily="34" charset="0"/>
        </a:defRPr>
      </a:lvl5pPr>
      <a:lvl6pPr marL="457200" algn="ctr" rtl="0" eaLnBrk="1" fontAlgn="base" hangingPunct="1">
        <a:spcBef>
          <a:spcPct val="0"/>
        </a:spcBef>
        <a:spcAft>
          <a:spcPct val="0"/>
        </a:spcAft>
        <a:defRPr sz="4400" b="1">
          <a:solidFill>
            <a:srgbClr val="2A5686"/>
          </a:solidFill>
          <a:latin typeface="Verdana" pitchFamily="34" charset="0"/>
        </a:defRPr>
      </a:lvl6pPr>
      <a:lvl7pPr marL="914400" algn="ctr" rtl="0" eaLnBrk="1" fontAlgn="base" hangingPunct="1">
        <a:spcBef>
          <a:spcPct val="0"/>
        </a:spcBef>
        <a:spcAft>
          <a:spcPct val="0"/>
        </a:spcAft>
        <a:defRPr sz="4400" b="1">
          <a:solidFill>
            <a:srgbClr val="2A5686"/>
          </a:solidFill>
          <a:latin typeface="Verdana" pitchFamily="34" charset="0"/>
        </a:defRPr>
      </a:lvl7pPr>
      <a:lvl8pPr marL="1371600" algn="ctr" rtl="0" eaLnBrk="1" fontAlgn="base" hangingPunct="1">
        <a:spcBef>
          <a:spcPct val="0"/>
        </a:spcBef>
        <a:spcAft>
          <a:spcPct val="0"/>
        </a:spcAft>
        <a:defRPr sz="4400" b="1">
          <a:solidFill>
            <a:srgbClr val="2A5686"/>
          </a:solidFill>
          <a:latin typeface="Verdana" pitchFamily="34" charset="0"/>
        </a:defRPr>
      </a:lvl8pPr>
      <a:lvl9pPr marL="1828800" algn="ctr" rtl="0" eaLnBrk="1" fontAlgn="base" hangingPunct="1">
        <a:spcBef>
          <a:spcPct val="0"/>
        </a:spcBef>
        <a:spcAft>
          <a:spcPct val="0"/>
        </a:spcAft>
        <a:defRPr sz="4400" b="1">
          <a:solidFill>
            <a:srgbClr val="2A5686"/>
          </a:solidFill>
          <a:latin typeface="Verdana" pitchFamily="34" charset="0"/>
        </a:defRPr>
      </a:lvl9pPr>
    </p:titleStyle>
    <p:bodyStyle>
      <a:lvl1pPr marL="342900" indent="-342900" algn="l" rtl="0" eaLnBrk="1" fontAlgn="base" hangingPunct="1">
        <a:spcBef>
          <a:spcPct val="20000"/>
        </a:spcBef>
        <a:spcAft>
          <a:spcPct val="0"/>
        </a:spcAft>
        <a:buFont typeface="Wingdings" pitchFamily="2" charset="2"/>
        <a:buChar char="q"/>
        <a:defRPr sz="3000" b="1">
          <a:solidFill>
            <a:srgbClr val="303132"/>
          </a:solidFill>
          <a:latin typeface="+mn-lt"/>
          <a:ea typeface="+mn-ea"/>
          <a:cs typeface="+mn-cs"/>
        </a:defRPr>
      </a:lvl1pPr>
      <a:lvl2pPr marL="742950" indent="-285750" algn="l" rtl="0" eaLnBrk="1" fontAlgn="base" hangingPunct="1">
        <a:spcBef>
          <a:spcPct val="20000"/>
        </a:spcBef>
        <a:spcAft>
          <a:spcPct val="0"/>
        </a:spcAft>
        <a:buChar char="•"/>
        <a:defRPr sz="2600">
          <a:solidFill>
            <a:srgbClr val="303132"/>
          </a:solidFill>
          <a:latin typeface="+mn-lt"/>
        </a:defRPr>
      </a:lvl2pPr>
      <a:lvl3pPr marL="1143000" indent="-228600" algn="l" rtl="0" eaLnBrk="1" fontAlgn="base" hangingPunct="1">
        <a:spcBef>
          <a:spcPct val="20000"/>
        </a:spcBef>
        <a:spcAft>
          <a:spcPct val="0"/>
        </a:spcAft>
        <a:buChar char="–"/>
        <a:defRPr sz="2300">
          <a:solidFill>
            <a:srgbClr val="303132"/>
          </a:solidFill>
          <a:latin typeface="+mn-lt"/>
        </a:defRPr>
      </a:lvl3pPr>
      <a:lvl4pPr marL="1600200" indent="-228600" algn="l" rtl="0" eaLnBrk="1" fontAlgn="base" hangingPunct="1">
        <a:spcBef>
          <a:spcPct val="20000"/>
        </a:spcBef>
        <a:spcAft>
          <a:spcPct val="0"/>
        </a:spcAft>
        <a:buChar char="–"/>
        <a:defRPr sz="2000">
          <a:solidFill>
            <a:srgbClr val="303132"/>
          </a:solidFill>
          <a:latin typeface="+mn-lt"/>
        </a:defRPr>
      </a:lvl4pPr>
      <a:lvl5pPr marL="2057400" indent="-228600" algn="l" rtl="0" eaLnBrk="1" fontAlgn="base" hangingPunct="1">
        <a:spcBef>
          <a:spcPct val="20000"/>
        </a:spcBef>
        <a:spcAft>
          <a:spcPct val="0"/>
        </a:spcAft>
        <a:buChar char="–"/>
        <a:defRPr sz="20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au/url?sa=i&amp;rct=j&amp;q=&amp;esrc=s&amp;source=images&amp;cd=&amp;cad=rja&amp;uact=8&amp;ved=0ahUKEwjovaibgI_LAhXjGqYKHUdoBwgQjRwIBw&amp;url=http://io9.com/5975778/scientific-evidence-that-you-probably-dont-have-free-will&amp;psig=AFQjCNFLpPwCYFFNPQfUfadF-akHQdTLeA&amp;ust=1456355105385684"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utexas.edu/ugs/sites/default/files/ugs/images/uBIGhum3.png"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1520" y="3789040"/>
            <a:ext cx="8532440" cy="2088232"/>
          </a:xfrm>
        </p:spPr>
        <p:txBody>
          <a:bodyPr/>
          <a:lstStyle/>
          <a:p>
            <a:r>
              <a:rPr lang="en-AU" sz="3200" dirty="0" smtClean="0"/>
              <a:t/>
            </a:r>
            <a:br>
              <a:rPr lang="en-AU" sz="3200" dirty="0" smtClean="0"/>
            </a:br>
            <a:r>
              <a:rPr lang="en-AU" sz="3200" dirty="0" smtClean="0"/>
              <a:t>VCAA UPDATE</a:t>
            </a:r>
            <a:r>
              <a:rPr lang="en-AU" sz="2400" dirty="0"/>
              <a:t/>
            </a:r>
            <a:br>
              <a:rPr lang="en-AU" sz="2400" dirty="0"/>
            </a:br>
            <a:r>
              <a:rPr lang="en-AU" sz="2400" dirty="0" smtClean="0"/>
              <a:t/>
            </a:r>
            <a:br>
              <a:rPr lang="en-AU" sz="2400" dirty="0" smtClean="0"/>
            </a:br>
            <a:r>
              <a:rPr lang="en-AU" sz="2800" dirty="0" smtClean="0"/>
              <a:t>What’s new with the revised VCE Psychology?</a:t>
            </a:r>
            <a:r>
              <a:rPr lang="en-AU" sz="2800" dirty="0"/>
              <a:t/>
            </a:r>
            <a:br>
              <a:rPr lang="en-AU" sz="2800" dirty="0"/>
            </a:br>
            <a:r>
              <a:rPr lang="en-AU" sz="2800" dirty="0" smtClean="0"/>
              <a:t/>
            </a:r>
            <a:br>
              <a:rPr lang="en-AU" sz="2800" dirty="0" smtClean="0"/>
            </a:br>
            <a:r>
              <a:rPr lang="en-AU" sz="1800" dirty="0" smtClean="0"/>
              <a:t>What’s new with Victorian Curriculum Science F-10?</a:t>
            </a:r>
            <a:r>
              <a:rPr lang="en-AU" sz="1800" dirty="0"/>
              <a:t/>
            </a:r>
            <a:br>
              <a:rPr lang="en-AU" sz="1800" dirty="0"/>
            </a:br>
            <a:r>
              <a:rPr lang="en-AU" sz="1600" dirty="0"/>
              <a:t/>
            </a:r>
            <a:br>
              <a:rPr lang="en-AU" sz="1600" dirty="0"/>
            </a:br>
            <a:r>
              <a:rPr lang="en-AU" sz="1600" dirty="0"/>
              <a:t/>
            </a:r>
            <a:br>
              <a:rPr lang="en-AU" sz="1600" dirty="0"/>
            </a:br>
            <a:endParaRPr lang="en-AU" sz="1600" dirty="0"/>
          </a:p>
        </p:txBody>
      </p:sp>
      <p:sp>
        <p:nvSpPr>
          <p:cNvPr id="5" name="Subtitle 4"/>
          <p:cNvSpPr>
            <a:spLocks noGrp="1"/>
          </p:cNvSpPr>
          <p:nvPr>
            <p:ph type="subTitle" idx="1"/>
          </p:nvPr>
        </p:nvSpPr>
        <p:spPr>
          <a:xfrm>
            <a:off x="6062249" y="0"/>
            <a:ext cx="3059313" cy="3384376"/>
          </a:xfrm>
        </p:spPr>
        <p:txBody>
          <a:bodyPr/>
          <a:lstStyle/>
          <a:p>
            <a:endParaRPr lang="en-AU" sz="2400" dirty="0" smtClean="0"/>
          </a:p>
          <a:p>
            <a:endParaRPr lang="en-AU" sz="2400" dirty="0"/>
          </a:p>
          <a:p>
            <a:r>
              <a:rPr lang="en-AU" sz="2400" dirty="0" smtClean="0"/>
              <a:t>Moonee </a:t>
            </a:r>
            <a:r>
              <a:rPr lang="en-AU" sz="2400" dirty="0"/>
              <a:t>Valley Racecourse</a:t>
            </a:r>
            <a:r>
              <a:rPr lang="en-AU" sz="1800" dirty="0"/>
              <a:t/>
            </a:r>
            <a:br>
              <a:rPr lang="en-AU" sz="1800" dirty="0"/>
            </a:br>
            <a:r>
              <a:rPr lang="en-AU" sz="1800" dirty="0"/>
              <a:t>Friday 26 February </a:t>
            </a:r>
            <a:r>
              <a:rPr lang="en-AU" sz="1800" dirty="0" smtClean="0"/>
              <a:t>2016</a:t>
            </a:r>
          </a:p>
          <a:p>
            <a:endParaRPr lang="en-AU" sz="1800" dirty="0" smtClean="0"/>
          </a:p>
          <a:p>
            <a:r>
              <a:rPr lang="en-AU" sz="2400" dirty="0"/>
              <a:t>Maria James</a:t>
            </a:r>
          </a:p>
          <a:p>
            <a:r>
              <a:rPr lang="en-AU" sz="1800" dirty="0"/>
              <a:t>Victorian Curriculum and Assessment Authority</a:t>
            </a:r>
          </a:p>
          <a:p>
            <a:pPr algn="l"/>
            <a:r>
              <a:rPr lang="en-AU" sz="1800" dirty="0"/>
              <a:t/>
            </a:r>
            <a:br>
              <a:rPr lang="en-AU" sz="1800" dirty="0"/>
            </a:br>
            <a:endParaRPr lang="en-AU" sz="1800" dirty="0"/>
          </a:p>
        </p:txBody>
      </p:sp>
      <p:pic>
        <p:nvPicPr>
          <p:cNvPr id="8" name="Picture 2" descr="https://encrypted-tbn2.gstatic.com/images?q=tbn:ANd9GcSmv9BwBmC9lWinWLC4TujSEPPmOSH1y3alwoXUODBLOpYasViJf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51" y="3425"/>
            <a:ext cx="6096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93065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09600"/>
            <a:ext cx="8496944" cy="659160"/>
          </a:xfrm>
        </p:spPr>
        <p:txBody>
          <a:bodyPr/>
          <a:lstStyle/>
          <a:p>
            <a:r>
              <a:rPr lang="en-AU" sz="3600" dirty="0"/>
              <a:t>Activity: Are cats smarter than dogs?</a:t>
            </a:r>
          </a:p>
        </p:txBody>
      </p:sp>
      <p:sp>
        <p:nvSpPr>
          <p:cNvPr id="3" name="Content Placeholder 2"/>
          <p:cNvSpPr>
            <a:spLocks noGrp="1"/>
          </p:cNvSpPr>
          <p:nvPr>
            <p:ph idx="1"/>
          </p:nvPr>
        </p:nvSpPr>
        <p:spPr>
          <a:xfrm>
            <a:off x="683568" y="1340768"/>
            <a:ext cx="7772400" cy="648072"/>
          </a:xfrm>
        </p:spPr>
        <p:txBody>
          <a:bodyPr/>
          <a:lstStyle/>
          <a:p>
            <a:pPr marL="0" indent="0">
              <a:buNone/>
            </a:pPr>
            <a:r>
              <a:rPr lang="en-AU" dirty="0" smtClean="0"/>
              <a:t>Experimental design</a:t>
            </a:r>
          </a:p>
          <a:p>
            <a:pPr marL="0" indent="0">
              <a:buNone/>
            </a:pPr>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3772115952"/>
              </p:ext>
            </p:extLst>
          </p:nvPr>
        </p:nvGraphicFramePr>
        <p:xfrm>
          <a:off x="395537" y="2060848"/>
          <a:ext cx="8496943" cy="4557896"/>
        </p:xfrm>
        <a:graphic>
          <a:graphicData uri="http://schemas.openxmlformats.org/drawingml/2006/table">
            <a:tbl>
              <a:tblPr firstRow="1" bandRow="1">
                <a:tableStyleId>{5C22544A-7EE6-4342-B048-85BDC9FD1C3A}</a:tableStyleId>
              </a:tblPr>
              <a:tblGrid>
                <a:gridCol w="1801938">
                  <a:extLst>
                    <a:ext uri="{9D8B030D-6E8A-4147-A177-3AD203B41FA5}">
                      <a16:colId xmlns:a16="http://schemas.microsoft.com/office/drawing/2014/main" val="20000"/>
                    </a:ext>
                  </a:extLst>
                </a:gridCol>
                <a:gridCol w="2059358">
                  <a:extLst>
                    <a:ext uri="{9D8B030D-6E8A-4147-A177-3AD203B41FA5}">
                      <a16:colId xmlns:a16="http://schemas.microsoft.com/office/drawing/2014/main" val="20001"/>
                    </a:ext>
                  </a:extLst>
                </a:gridCol>
                <a:gridCol w="1850205">
                  <a:extLst>
                    <a:ext uri="{9D8B030D-6E8A-4147-A177-3AD203B41FA5}">
                      <a16:colId xmlns:a16="http://schemas.microsoft.com/office/drawing/2014/main" val="20002"/>
                    </a:ext>
                  </a:extLst>
                </a:gridCol>
                <a:gridCol w="1273274">
                  <a:extLst>
                    <a:ext uri="{9D8B030D-6E8A-4147-A177-3AD203B41FA5}">
                      <a16:colId xmlns:a16="http://schemas.microsoft.com/office/drawing/2014/main" val="20003"/>
                    </a:ext>
                  </a:extLst>
                </a:gridCol>
                <a:gridCol w="1512168">
                  <a:extLst>
                    <a:ext uri="{9D8B030D-6E8A-4147-A177-3AD203B41FA5}">
                      <a16:colId xmlns:a16="http://schemas.microsoft.com/office/drawing/2014/main" val="20004"/>
                    </a:ext>
                  </a:extLst>
                </a:gridCol>
              </a:tblGrid>
              <a:tr h="504056">
                <a:tc rowSpan="2">
                  <a:txBody>
                    <a:bodyPr/>
                    <a:lstStyle/>
                    <a:p>
                      <a:r>
                        <a:rPr lang="en-AU" sz="2400" dirty="0" smtClean="0"/>
                        <a:t>Opinion</a:t>
                      </a:r>
                      <a:endParaRPr lang="en-AU" sz="2400" dirty="0"/>
                    </a:p>
                  </a:txBody>
                  <a:tcPr/>
                </a:tc>
                <a:tc gridSpan="4">
                  <a:txBody>
                    <a:bodyPr/>
                    <a:lstStyle/>
                    <a:p>
                      <a:pPr algn="ctr"/>
                      <a:r>
                        <a:rPr lang="en-AU" sz="1800" dirty="0" smtClean="0"/>
                        <a:t>Pet ownership</a:t>
                      </a:r>
                      <a:endParaRPr lang="en-AU" sz="18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800" dirty="0" smtClean="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800" dirty="0" smtClean="0"/>
                    </a:p>
                  </a:txBody>
                  <a:tcPr/>
                </a:tc>
                <a:tc hMerge="1">
                  <a:txBody>
                    <a:bodyPr/>
                    <a:lstStyle/>
                    <a:p>
                      <a:pPr algn="ctr"/>
                      <a:endParaRPr lang="en-AU" sz="1800" dirty="0" smtClean="0"/>
                    </a:p>
                  </a:txBody>
                  <a:tcPr/>
                </a:tc>
                <a:extLst>
                  <a:ext uri="{0D108BD9-81ED-4DB2-BD59-A6C34878D82A}">
                    <a16:rowId xmlns:a16="http://schemas.microsoft.com/office/drawing/2014/main" val="10000"/>
                  </a:ext>
                </a:extLst>
              </a:tr>
              <a:tr h="1152128">
                <a:tc vMerge="1">
                  <a:txBody>
                    <a:bodyPr/>
                    <a:lstStyle/>
                    <a:p>
                      <a:endParaRPr lang="en-AU" sz="2800" dirty="0"/>
                    </a:p>
                  </a:txBody>
                  <a:tcPr/>
                </a:tc>
                <a:tc>
                  <a:txBody>
                    <a:bodyPr/>
                    <a:lstStyle/>
                    <a:p>
                      <a:pPr algn="ctr"/>
                      <a:r>
                        <a:rPr lang="en-AU" sz="2800" dirty="0" smtClean="0"/>
                        <a:t>No cat or dog</a:t>
                      </a:r>
                    </a:p>
                    <a:p>
                      <a:pPr algn="ctr"/>
                      <a:r>
                        <a:rPr lang="en-AU" sz="1800" dirty="0" smtClean="0"/>
                        <a:t>N</a:t>
                      </a:r>
                      <a:r>
                        <a:rPr lang="en-AU" sz="1800" baseline="0" dirty="0" smtClean="0"/>
                        <a:t> </a:t>
                      </a:r>
                      <a:r>
                        <a:rPr lang="en-AU" sz="1800" dirty="0" smtClean="0"/>
                        <a:t>=</a:t>
                      </a:r>
                      <a:endParaRPr lang="en-AU"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2800" dirty="0" smtClean="0"/>
                        <a:t>Both cat and dog</a:t>
                      </a:r>
                    </a:p>
                    <a:p>
                      <a:pPr marL="0" marR="0" indent="0" algn="ctr" defTabSz="914400" rtl="0" eaLnBrk="1" fontAlgn="auto" latinLnBrk="0" hangingPunct="1">
                        <a:lnSpc>
                          <a:spcPct val="100000"/>
                        </a:lnSpc>
                        <a:spcBef>
                          <a:spcPts val="0"/>
                        </a:spcBef>
                        <a:spcAft>
                          <a:spcPts val="0"/>
                        </a:spcAft>
                        <a:buClrTx/>
                        <a:buSzTx/>
                        <a:buFontTx/>
                        <a:buNone/>
                        <a:tabLst/>
                        <a:defRPr/>
                      </a:pPr>
                      <a:r>
                        <a:rPr lang="en-AU" sz="1800" dirty="0" smtClean="0"/>
                        <a:t>N</a:t>
                      </a:r>
                      <a:r>
                        <a:rPr lang="en-AU" sz="1800" baseline="0" dirty="0" smtClean="0"/>
                        <a:t> </a:t>
                      </a:r>
                      <a:r>
                        <a:rPr lang="en-AU" sz="18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2800" dirty="0" smtClean="0"/>
                        <a:t>Cat only</a:t>
                      </a:r>
                    </a:p>
                    <a:p>
                      <a:pPr marL="0" marR="0" indent="0" algn="ctr" defTabSz="914400" rtl="0" eaLnBrk="1" fontAlgn="auto" latinLnBrk="0" hangingPunct="1">
                        <a:lnSpc>
                          <a:spcPct val="100000"/>
                        </a:lnSpc>
                        <a:spcBef>
                          <a:spcPts val="0"/>
                        </a:spcBef>
                        <a:spcAft>
                          <a:spcPts val="0"/>
                        </a:spcAft>
                        <a:buClrTx/>
                        <a:buSzTx/>
                        <a:buFontTx/>
                        <a:buNone/>
                        <a:tabLst/>
                        <a:defRPr/>
                      </a:pPr>
                      <a:r>
                        <a:rPr lang="en-AU" sz="1800" dirty="0" smtClean="0"/>
                        <a:t>N</a:t>
                      </a:r>
                      <a:r>
                        <a:rPr lang="en-AU" sz="1800" baseline="0" dirty="0" smtClean="0"/>
                        <a:t> = </a:t>
                      </a:r>
                      <a:endParaRPr lang="en-AU" sz="1800" dirty="0" smtClean="0"/>
                    </a:p>
                  </a:txBody>
                  <a:tcPr/>
                </a:tc>
                <a:tc>
                  <a:txBody>
                    <a:bodyPr/>
                    <a:lstStyle/>
                    <a:p>
                      <a:pPr algn="ctr"/>
                      <a:r>
                        <a:rPr lang="en-AU" sz="2800" dirty="0" smtClean="0"/>
                        <a:t>Dog only</a:t>
                      </a:r>
                    </a:p>
                    <a:p>
                      <a:pPr algn="ctr"/>
                      <a:r>
                        <a:rPr lang="en-AU" sz="1800" dirty="0" smtClean="0"/>
                        <a:t>N=</a:t>
                      </a:r>
                    </a:p>
                  </a:txBody>
                  <a:tcPr/>
                </a:tc>
                <a:extLst>
                  <a:ext uri="{0D108BD9-81ED-4DB2-BD59-A6C34878D82A}">
                    <a16:rowId xmlns:a16="http://schemas.microsoft.com/office/drawing/2014/main" val="10001"/>
                  </a:ext>
                </a:extLst>
              </a:tr>
              <a:tr h="370840">
                <a:tc>
                  <a:txBody>
                    <a:bodyPr/>
                    <a:lstStyle/>
                    <a:p>
                      <a:r>
                        <a:rPr lang="en-AU" sz="2800" dirty="0" smtClean="0"/>
                        <a:t>Dog is smarter</a:t>
                      </a:r>
                      <a:endParaRPr lang="en-AU" sz="2800" dirty="0"/>
                    </a:p>
                  </a:txBody>
                  <a:tcPr/>
                </a:tc>
                <a:tc>
                  <a:txBody>
                    <a:bodyPr/>
                    <a:lstStyle/>
                    <a:p>
                      <a:endParaRPr lang="en-AU" sz="2800" dirty="0"/>
                    </a:p>
                  </a:txBody>
                  <a:tcPr/>
                </a:tc>
                <a:tc>
                  <a:txBody>
                    <a:bodyPr/>
                    <a:lstStyle/>
                    <a:p>
                      <a:endParaRPr lang="en-AU" sz="2800"/>
                    </a:p>
                  </a:txBody>
                  <a:tcPr/>
                </a:tc>
                <a:tc>
                  <a:txBody>
                    <a:bodyPr/>
                    <a:lstStyle/>
                    <a:p>
                      <a:endParaRPr lang="en-AU" sz="2800" dirty="0"/>
                    </a:p>
                  </a:txBody>
                  <a:tcPr/>
                </a:tc>
                <a:tc>
                  <a:txBody>
                    <a:bodyPr/>
                    <a:lstStyle/>
                    <a:p>
                      <a:endParaRPr lang="en-AU" sz="2800"/>
                    </a:p>
                  </a:txBody>
                  <a:tcPr/>
                </a:tc>
                <a:extLst>
                  <a:ext uri="{0D108BD9-81ED-4DB2-BD59-A6C34878D82A}">
                    <a16:rowId xmlns:a16="http://schemas.microsoft.com/office/drawing/2014/main" val="10002"/>
                  </a:ext>
                </a:extLst>
              </a:tr>
              <a:tr h="370840">
                <a:tc>
                  <a:txBody>
                    <a:bodyPr/>
                    <a:lstStyle/>
                    <a:p>
                      <a:r>
                        <a:rPr lang="en-AU" sz="2800" dirty="0" smtClean="0"/>
                        <a:t>Cat is smarter</a:t>
                      </a:r>
                      <a:endParaRPr lang="en-AU" sz="2800" dirty="0"/>
                    </a:p>
                  </a:txBody>
                  <a:tcPr/>
                </a:tc>
                <a:tc>
                  <a:txBody>
                    <a:bodyPr/>
                    <a:lstStyle/>
                    <a:p>
                      <a:endParaRPr lang="en-AU" sz="2800" dirty="0"/>
                    </a:p>
                  </a:txBody>
                  <a:tcPr/>
                </a:tc>
                <a:tc>
                  <a:txBody>
                    <a:bodyPr/>
                    <a:lstStyle/>
                    <a:p>
                      <a:endParaRPr lang="en-AU" sz="2800"/>
                    </a:p>
                  </a:txBody>
                  <a:tcPr/>
                </a:tc>
                <a:tc>
                  <a:txBody>
                    <a:bodyPr/>
                    <a:lstStyle/>
                    <a:p>
                      <a:endParaRPr lang="en-AU" sz="2800" dirty="0"/>
                    </a:p>
                  </a:txBody>
                  <a:tcPr/>
                </a:tc>
                <a:tc>
                  <a:txBody>
                    <a:bodyPr/>
                    <a:lstStyle/>
                    <a:p>
                      <a:endParaRPr lang="en-AU" sz="2800" dirty="0"/>
                    </a:p>
                  </a:txBody>
                  <a:tcPr/>
                </a:tc>
                <a:extLst>
                  <a:ext uri="{0D108BD9-81ED-4DB2-BD59-A6C34878D82A}">
                    <a16:rowId xmlns:a16="http://schemas.microsoft.com/office/drawing/2014/main" val="10003"/>
                  </a:ext>
                </a:extLst>
              </a:tr>
              <a:tr h="370840">
                <a:tc>
                  <a:txBody>
                    <a:bodyPr/>
                    <a:lstStyle/>
                    <a:p>
                      <a:r>
                        <a:rPr lang="en-AU" sz="2800" dirty="0" smtClean="0"/>
                        <a:t>No response</a:t>
                      </a:r>
                      <a:endParaRPr lang="en-AU" sz="2800" dirty="0"/>
                    </a:p>
                  </a:txBody>
                  <a:tcPr/>
                </a:tc>
                <a:tc>
                  <a:txBody>
                    <a:bodyPr/>
                    <a:lstStyle/>
                    <a:p>
                      <a:endParaRPr lang="en-AU" sz="2800" dirty="0"/>
                    </a:p>
                  </a:txBody>
                  <a:tcPr/>
                </a:tc>
                <a:tc>
                  <a:txBody>
                    <a:bodyPr/>
                    <a:lstStyle/>
                    <a:p>
                      <a:endParaRPr lang="en-AU" sz="2800"/>
                    </a:p>
                  </a:txBody>
                  <a:tcPr/>
                </a:tc>
                <a:tc>
                  <a:txBody>
                    <a:bodyPr/>
                    <a:lstStyle/>
                    <a:p>
                      <a:endParaRPr lang="en-AU" sz="2800"/>
                    </a:p>
                  </a:txBody>
                  <a:tcPr/>
                </a:tc>
                <a:tc>
                  <a:txBody>
                    <a:bodyPr/>
                    <a:lstStyle/>
                    <a:p>
                      <a:endParaRPr lang="en-AU" sz="28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5128447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09600"/>
            <a:ext cx="8352928" cy="875184"/>
          </a:xfrm>
        </p:spPr>
        <p:txBody>
          <a:bodyPr/>
          <a:lstStyle/>
          <a:p>
            <a:r>
              <a:rPr lang="en-AU" sz="3600" dirty="0" smtClean="0"/>
              <a:t>Activity: Are cats smarter than dogs?</a:t>
            </a:r>
            <a:endParaRPr lang="en-AU" sz="3600" dirty="0"/>
          </a:p>
        </p:txBody>
      </p:sp>
      <p:sp>
        <p:nvSpPr>
          <p:cNvPr id="3" name="Content Placeholder 2"/>
          <p:cNvSpPr>
            <a:spLocks noGrp="1"/>
          </p:cNvSpPr>
          <p:nvPr>
            <p:ph idx="1"/>
          </p:nvPr>
        </p:nvSpPr>
        <p:spPr>
          <a:xfrm>
            <a:off x="251520" y="1484784"/>
            <a:ext cx="3168352" cy="4680520"/>
          </a:xfrm>
        </p:spPr>
        <p:txBody>
          <a:bodyPr/>
          <a:lstStyle/>
          <a:p>
            <a:pPr marL="0" indent="0" algn="ctr">
              <a:buNone/>
            </a:pPr>
            <a:r>
              <a:rPr lang="en-US" sz="1800" dirty="0" smtClean="0"/>
              <a:t>Experimental design activity</a:t>
            </a:r>
            <a:r>
              <a:rPr lang="en-US" sz="1800" b="0" dirty="0" smtClean="0"/>
              <a:t>: </a:t>
            </a:r>
            <a:r>
              <a:rPr lang="en-AU" sz="1800" b="0" dirty="0" smtClean="0"/>
              <a:t>In one scientific investigation, 11 criteria were used to decide whether cats were smarter than dogs. </a:t>
            </a:r>
          </a:p>
          <a:p>
            <a:pPr marL="0" indent="0" algn="ctr">
              <a:buNone/>
            </a:pPr>
            <a:r>
              <a:rPr lang="en-AU" sz="1800" b="0" dirty="0" smtClean="0"/>
              <a:t>Work in small groups to respond to the following:</a:t>
            </a:r>
          </a:p>
          <a:p>
            <a:r>
              <a:rPr lang="en-US" sz="1800" dirty="0" smtClean="0"/>
              <a:t>Predict whether you think cats are smarter than dogs</a:t>
            </a:r>
            <a:endParaRPr lang="en-AU" sz="1800" dirty="0" smtClean="0"/>
          </a:p>
          <a:p>
            <a:r>
              <a:rPr lang="en-AU" sz="1800" dirty="0" smtClean="0"/>
              <a:t>Based </a:t>
            </a:r>
            <a:r>
              <a:rPr lang="en-AU" sz="1800" dirty="0"/>
              <a:t>on the provided criteria, are cats </a:t>
            </a:r>
            <a:r>
              <a:rPr lang="en-AU" sz="1800" dirty="0" smtClean="0"/>
              <a:t>‘smarter’ </a:t>
            </a:r>
            <a:r>
              <a:rPr lang="en-AU" sz="1800" dirty="0"/>
              <a:t>than dogs?</a:t>
            </a:r>
          </a:p>
          <a:p>
            <a:r>
              <a:rPr lang="en-AU" sz="1800" dirty="0" smtClean="0"/>
              <a:t>How valid are these criteria in determining ‘smartness’? </a:t>
            </a:r>
          </a:p>
          <a:p>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13691662"/>
              </p:ext>
            </p:extLst>
          </p:nvPr>
        </p:nvGraphicFramePr>
        <p:xfrm>
          <a:off x="3707904" y="1628800"/>
          <a:ext cx="5112568" cy="4602480"/>
        </p:xfrm>
        <a:graphic>
          <a:graphicData uri="http://schemas.openxmlformats.org/drawingml/2006/table">
            <a:tbl>
              <a:tblPr firstRow="1" bandRow="1">
                <a:tableStyleId>{5C22544A-7EE6-4342-B048-85BDC9FD1C3A}</a:tableStyleId>
              </a:tblPr>
              <a:tblGrid>
                <a:gridCol w="4260473">
                  <a:extLst>
                    <a:ext uri="{9D8B030D-6E8A-4147-A177-3AD203B41FA5}">
                      <a16:colId xmlns:a16="http://schemas.microsoft.com/office/drawing/2014/main" val="20000"/>
                    </a:ext>
                  </a:extLst>
                </a:gridCol>
                <a:gridCol w="852095">
                  <a:extLst>
                    <a:ext uri="{9D8B030D-6E8A-4147-A177-3AD203B41FA5}">
                      <a16:colId xmlns:a16="http://schemas.microsoft.com/office/drawing/2014/main" val="20001"/>
                    </a:ext>
                  </a:extLst>
                </a:gridCol>
              </a:tblGrid>
              <a:tr h="364839">
                <a:tc>
                  <a:txBody>
                    <a:bodyPr/>
                    <a:lstStyle/>
                    <a:p>
                      <a:r>
                        <a:rPr lang="en-AU" sz="1800" dirty="0" smtClean="0"/>
                        <a:t>Criteria for animal smartness</a:t>
                      </a:r>
                      <a:endParaRPr lang="en-AU" sz="1800" dirty="0"/>
                    </a:p>
                  </a:txBody>
                  <a:tcPr/>
                </a:tc>
                <a:tc>
                  <a:txBody>
                    <a:bodyPr/>
                    <a:lstStyle/>
                    <a:p>
                      <a:pPr algn="ctr"/>
                      <a:r>
                        <a:rPr lang="en-AU" sz="1600" dirty="0" smtClean="0"/>
                        <a:t>Cat</a:t>
                      </a:r>
                      <a:r>
                        <a:rPr lang="en-AU" sz="1600" baseline="0" dirty="0" smtClean="0"/>
                        <a:t> or dog?</a:t>
                      </a:r>
                      <a:endParaRPr lang="en-AU" sz="1600" dirty="0"/>
                    </a:p>
                  </a:txBody>
                  <a:tcPr/>
                </a:tc>
                <a:extLst>
                  <a:ext uri="{0D108BD9-81ED-4DB2-BD59-A6C34878D82A}">
                    <a16:rowId xmlns:a16="http://schemas.microsoft.com/office/drawing/2014/main" val="10000"/>
                  </a:ext>
                </a:extLst>
              </a:tr>
              <a:tr h="364839">
                <a:tc>
                  <a:txBody>
                    <a:bodyPr/>
                    <a:lstStyle/>
                    <a:p>
                      <a:r>
                        <a:rPr lang="en-AU" sz="1800" dirty="0" smtClean="0"/>
                        <a:t>Brain size: number</a:t>
                      </a:r>
                      <a:r>
                        <a:rPr lang="en-AU" sz="1800" baseline="0" dirty="0" smtClean="0"/>
                        <a:t> of neurons in cortex</a:t>
                      </a:r>
                      <a:endParaRPr lang="en-AU" sz="1800" dirty="0"/>
                    </a:p>
                  </a:txBody>
                  <a:tcPr/>
                </a:tc>
                <a:tc>
                  <a:txBody>
                    <a:bodyPr/>
                    <a:lstStyle/>
                    <a:p>
                      <a:pPr algn="ctr"/>
                      <a:endParaRPr lang="en-AU" sz="1200" dirty="0"/>
                    </a:p>
                  </a:txBody>
                  <a:tcPr/>
                </a:tc>
                <a:extLst>
                  <a:ext uri="{0D108BD9-81ED-4DB2-BD59-A6C34878D82A}">
                    <a16:rowId xmlns:a16="http://schemas.microsoft.com/office/drawing/2014/main" val="10001"/>
                  </a:ext>
                </a:extLst>
              </a:tr>
              <a:tr h="364839">
                <a:tc>
                  <a:txBody>
                    <a:bodyPr/>
                    <a:lstStyle/>
                    <a:p>
                      <a:r>
                        <a:rPr lang="en-AU" sz="1800" dirty="0" smtClean="0"/>
                        <a:t>Date of domestication</a:t>
                      </a:r>
                      <a:endParaRPr lang="en-AU" sz="1800" dirty="0"/>
                    </a:p>
                  </a:txBody>
                  <a:tcPr/>
                </a:tc>
                <a:tc>
                  <a:txBody>
                    <a:bodyPr/>
                    <a:lstStyle/>
                    <a:p>
                      <a:pPr algn="ctr"/>
                      <a:endParaRPr lang="en-AU" sz="1200" dirty="0"/>
                    </a:p>
                  </a:txBody>
                  <a:tcPr/>
                </a:tc>
                <a:extLst>
                  <a:ext uri="{0D108BD9-81ED-4DB2-BD59-A6C34878D82A}">
                    <a16:rowId xmlns:a16="http://schemas.microsoft.com/office/drawing/2014/main" val="10002"/>
                  </a:ext>
                </a:extLst>
              </a:tr>
              <a:tr h="364839">
                <a:tc>
                  <a:txBody>
                    <a:bodyPr/>
                    <a:lstStyle/>
                    <a:p>
                      <a:r>
                        <a:rPr lang="en-AU" sz="1800" dirty="0" smtClean="0"/>
                        <a:t>Bonding with owner</a:t>
                      </a:r>
                      <a:endParaRPr lang="en-AU" sz="1800" dirty="0"/>
                    </a:p>
                  </a:txBody>
                  <a:tcPr/>
                </a:tc>
                <a:tc>
                  <a:txBody>
                    <a:bodyPr/>
                    <a:lstStyle/>
                    <a:p>
                      <a:pPr algn="ctr"/>
                      <a:endParaRPr lang="en-AU" sz="1200" dirty="0"/>
                    </a:p>
                  </a:txBody>
                  <a:tcPr/>
                </a:tc>
                <a:extLst>
                  <a:ext uri="{0D108BD9-81ED-4DB2-BD59-A6C34878D82A}">
                    <a16:rowId xmlns:a16="http://schemas.microsoft.com/office/drawing/2014/main" val="10003"/>
                  </a:ext>
                </a:extLst>
              </a:tr>
              <a:tr h="364839">
                <a:tc>
                  <a:txBody>
                    <a:bodyPr/>
                    <a:lstStyle/>
                    <a:p>
                      <a:r>
                        <a:rPr lang="en-AU" sz="1800" dirty="0" smtClean="0"/>
                        <a:t>Popularity</a:t>
                      </a:r>
                      <a:endParaRPr lang="en-AU" sz="1800" dirty="0"/>
                    </a:p>
                  </a:txBody>
                  <a:tcPr/>
                </a:tc>
                <a:tc>
                  <a:txBody>
                    <a:bodyPr/>
                    <a:lstStyle/>
                    <a:p>
                      <a:pPr algn="ctr"/>
                      <a:endParaRPr lang="en-AU" sz="1200" dirty="0"/>
                    </a:p>
                  </a:txBody>
                  <a:tcPr/>
                </a:tc>
                <a:extLst>
                  <a:ext uri="{0D108BD9-81ED-4DB2-BD59-A6C34878D82A}">
                    <a16:rowId xmlns:a16="http://schemas.microsoft.com/office/drawing/2014/main" val="10004"/>
                  </a:ext>
                </a:extLst>
              </a:tr>
              <a:tr h="364839">
                <a:tc>
                  <a:txBody>
                    <a:bodyPr/>
                    <a:lstStyle/>
                    <a:p>
                      <a:r>
                        <a:rPr lang="en-AU" sz="1800" dirty="0" smtClean="0"/>
                        <a:t>Cognition and comprehension</a:t>
                      </a:r>
                      <a:endParaRPr lang="en-AU" sz="1800" dirty="0"/>
                    </a:p>
                  </a:txBody>
                  <a:tcPr/>
                </a:tc>
                <a:tc>
                  <a:txBody>
                    <a:bodyPr/>
                    <a:lstStyle/>
                    <a:p>
                      <a:pPr algn="ctr"/>
                      <a:endParaRPr lang="en-AU" sz="1200" dirty="0"/>
                    </a:p>
                  </a:txBody>
                  <a:tcPr/>
                </a:tc>
                <a:extLst>
                  <a:ext uri="{0D108BD9-81ED-4DB2-BD59-A6C34878D82A}">
                    <a16:rowId xmlns:a16="http://schemas.microsoft.com/office/drawing/2014/main" val="10005"/>
                  </a:ext>
                </a:extLst>
              </a:tr>
              <a:tr h="364839">
                <a:tc>
                  <a:txBody>
                    <a:bodyPr/>
                    <a:lstStyle/>
                    <a:p>
                      <a:r>
                        <a:rPr lang="en-AU" sz="1800" dirty="0" smtClean="0"/>
                        <a:t>Problem solving</a:t>
                      </a:r>
                      <a:endParaRPr lang="en-AU" sz="1800" dirty="0"/>
                    </a:p>
                  </a:txBody>
                  <a:tcPr/>
                </a:tc>
                <a:tc>
                  <a:txBody>
                    <a:bodyPr/>
                    <a:lstStyle/>
                    <a:p>
                      <a:pPr algn="ctr"/>
                      <a:endParaRPr lang="en-AU" sz="1200" dirty="0"/>
                    </a:p>
                  </a:txBody>
                  <a:tcPr/>
                </a:tc>
                <a:extLst>
                  <a:ext uri="{0D108BD9-81ED-4DB2-BD59-A6C34878D82A}">
                    <a16:rowId xmlns:a16="http://schemas.microsoft.com/office/drawing/2014/main" val="10006"/>
                  </a:ext>
                </a:extLst>
              </a:tr>
              <a:tr h="364839">
                <a:tc>
                  <a:txBody>
                    <a:bodyPr/>
                    <a:lstStyle/>
                    <a:p>
                      <a:r>
                        <a:rPr lang="en-AU" sz="1800" dirty="0" smtClean="0"/>
                        <a:t>Vocalisation</a:t>
                      </a:r>
                      <a:endParaRPr lang="en-AU" sz="1800" dirty="0"/>
                    </a:p>
                  </a:txBody>
                  <a:tcPr/>
                </a:tc>
                <a:tc>
                  <a:txBody>
                    <a:bodyPr/>
                    <a:lstStyle/>
                    <a:p>
                      <a:pPr algn="ctr"/>
                      <a:endParaRPr lang="en-AU" sz="1200" dirty="0"/>
                    </a:p>
                  </a:txBody>
                  <a:tcPr/>
                </a:tc>
                <a:extLst>
                  <a:ext uri="{0D108BD9-81ED-4DB2-BD59-A6C34878D82A}">
                    <a16:rowId xmlns:a16="http://schemas.microsoft.com/office/drawing/2014/main" val="10007"/>
                  </a:ext>
                </a:extLst>
              </a:tr>
              <a:tr h="364839">
                <a:tc>
                  <a:txBody>
                    <a:bodyPr/>
                    <a:lstStyle/>
                    <a:p>
                      <a:r>
                        <a:rPr lang="en-AU" sz="1800" dirty="0" smtClean="0"/>
                        <a:t>Ability to be trained</a:t>
                      </a:r>
                      <a:endParaRPr lang="en-AU" sz="1800" dirty="0"/>
                    </a:p>
                  </a:txBody>
                  <a:tcPr/>
                </a:tc>
                <a:tc>
                  <a:txBody>
                    <a:bodyPr/>
                    <a:lstStyle/>
                    <a:p>
                      <a:pPr algn="ctr"/>
                      <a:endParaRPr lang="en-AU" sz="1200" dirty="0"/>
                    </a:p>
                  </a:txBody>
                  <a:tcPr/>
                </a:tc>
                <a:extLst>
                  <a:ext uri="{0D108BD9-81ED-4DB2-BD59-A6C34878D82A}">
                    <a16:rowId xmlns:a16="http://schemas.microsoft.com/office/drawing/2014/main" val="10008"/>
                  </a:ext>
                </a:extLst>
              </a:tr>
              <a:tr h="3648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kern="1200" dirty="0" smtClean="0">
                          <a:solidFill>
                            <a:schemeClr val="dk1"/>
                          </a:solidFill>
                          <a:latin typeface="+mn-lt"/>
                          <a:ea typeface="+mn-ea"/>
                          <a:cs typeface="+mn-cs"/>
                        </a:rPr>
                        <a:t>Super-senses: smell, sight, and hearing</a:t>
                      </a:r>
                    </a:p>
                  </a:txBody>
                  <a:tcPr/>
                </a:tc>
                <a:tc>
                  <a:txBody>
                    <a:bodyPr/>
                    <a:lstStyle/>
                    <a:p>
                      <a:pPr marL="0" algn="ctr" defTabSz="914400" rtl="0" eaLnBrk="1" latinLnBrk="0" hangingPunct="1"/>
                      <a:endParaRPr lang="en-AU" sz="1200" kern="1200" dirty="0">
                        <a:solidFill>
                          <a:schemeClr val="dk1"/>
                        </a:solidFill>
                        <a:latin typeface="+mn-lt"/>
                        <a:ea typeface="+mn-ea"/>
                        <a:cs typeface="+mn-cs"/>
                      </a:endParaRPr>
                    </a:p>
                  </a:txBody>
                  <a:tcPr/>
                </a:tc>
                <a:extLst>
                  <a:ext uri="{0D108BD9-81ED-4DB2-BD59-A6C34878D82A}">
                    <a16:rowId xmlns:a16="http://schemas.microsoft.com/office/drawing/2014/main" val="10009"/>
                  </a:ext>
                </a:extLst>
              </a:tr>
              <a:tr h="364839">
                <a:tc>
                  <a:txBody>
                    <a:bodyPr/>
                    <a:lstStyle/>
                    <a:p>
                      <a:r>
                        <a:rPr lang="en-AU" sz="1800" kern="1200" dirty="0" smtClean="0">
                          <a:solidFill>
                            <a:schemeClr val="dk1"/>
                          </a:solidFill>
                          <a:latin typeface="+mn-lt"/>
                          <a:ea typeface="+mn-ea"/>
                          <a:cs typeface="+mn-cs"/>
                        </a:rPr>
                        <a:t>Eco-friendliness: ecological footprint</a:t>
                      </a:r>
                      <a:endParaRPr lang="en-AU" sz="1800" kern="1200" dirty="0">
                        <a:solidFill>
                          <a:schemeClr val="dk1"/>
                        </a:solidFill>
                        <a:latin typeface="+mn-lt"/>
                        <a:ea typeface="+mn-ea"/>
                        <a:cs typeface="+mn-cs"/>
                      </a:endParaRPr>
                    </a:p>
                  </a:txBody>
                  <a:tcPr/>
                </a:tc>
                <a:tc>
                  <a:txBody>
                    <a:bodyPr/>
                    <a:lstStyle/>
                    <a:p>
                      <a:pPr marL="0" algn="ctr" defTabSz="914400" rtl="0" eaLnBrk="1" latinLnBrk="0" hangingPunct="1"/>
                      <a:endParaRPr lang="en-AU" sz="1200" kern="1200" dirty="0">
                        <a:solidFill>
                          <a:schemeClr val="dk1"/>
                        </a:solidFill>
                        <a:latin typeface="+mn-lt"/>
                        <a:ea typeface="+mn-ea"/>
                        <a:cs typeface="+mn-cs"/>
                      </a:endParaRPr>
                    </a:p>
                  </a:txBody>
                  <a:tcPr/>
                </a:tc>
                <a:extLst>
                  <a:ext uri="{0D108BD9-81ED-4DB2-BD59-A6C34878D82A}">
                    <a16:rowId xmlns:a16="http://schemas.microsoft.com/office/drawing/2014/main" val="10010"/>
                  </a:ext>
                </a:extLst>
              </a:tr>
              <a:tr h="364839">
                <a:tc>
                  <a:txBody>
                    <a:bodyPr/>
                    <a:lstStyle/>
                    <a:p>
                      <a:r>
                        <a:rPr lang="en-AU" sz="1800" kern="1200" dirty="0" smtClean="0">
                          <a:solidFill>
                            <a:schemeClr val="dk1"/>
                          </a:solidFill>
                          <a:latin typeface="+mn-lt"/>
                          <a:ea typeface="+mn-ea"/>
                          <a:cs typeface="+mn-cs"/>
                        </a:rPr>
                        <a:t>Utility and health benefits for owners</a:t>
                      </a:r>
                      <a:endParaRPr lang="en-AU" sz="1800" kern="1200" dirty="0">
                        <a:solidFill>
                          <a:schemeClr val="dk1"/>
                        </a:solidFill>
                        <a:latin typeface="+mn-lt"/>
                        <a:ea typeface="+mn-ea"/>
                        <a:cs typeface="+mn-cs"/>
                      </a:endParaRPr>
                    </a:p>
                  </a:txBody>
                  <a:tcPr/>
                </a:tc>
                <a:tc>
                  <a:txBody>
                    <a:bodyPr/>
                    <a:lstStyle/>
                    <a:p>
                      <a:pPr marL="0" algn="ctr" defTabSz="914400" rtl="0" eaLnBrk="1" latinLnBrk="0" hangingPunct="1"/>
                      <a:endParaRPr lang="en-AU" sz="1200" kern="1200" dirty="0">
                        <a:solidFill>
                          <a:schemeClr val="dk1"/>
                        </a:solidFill>
                        <a:latin typeface="+mn-lt"/>
                        <a:ea typeface="+mn-ea"/>
                        <a:cs typeface="+mn-cs"/>
                      </a:endParaRP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69109609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09600"/>
            <a:ext cx="8352928" cy="875184"/>
          </a:xfrm>
        </p:spPr>
        <p:txBody>
          <a:bodyPr/>
          <a:lstStyle/>
          <a:p>
            <a:r>
              <a:rPr lang="en-AU" sz="3600" dirty="0" smtClean="0"/>
              <a:t>Activity: Are cats smarter than dogs?</a:t>
            </a:r>
            <a:endParaRPr lang="en-AU" sz="3600" dirty="0"/>
          </a:p>
        </p:txBody>
      </p:sp>
      <p:sp>
        <p:nvSpPr>
          <p:cNvPr id="3" name="Content Placeholder 2"/>
          <p:cNvSpPr>
            <a:spLocks noGrp="1"/>
          </p:cNvSpPr>
          <p:nvPr>
            <p:ph idx="1"/>
          </p:nvPr>
        </p:nvSpPr>
        <p:spPr>
          <a:xfrm>
            <a:off x="251520" y="1484784"/>
            <a:ext cx="3168352" cy="4680520"/>
          </a:xfrm>
        </p:spPr>
        <p:txBody>
          <a:bodyPr/>
          <a:lstStyle/>
          <a:p>
            <a:pPr marL="0" indent="0" algn="ctr">
              <a:buNone/>
            </a:pPr>
            <a:r>
              <a:rPr lang="en-US" sz="1800" dirty="0" smtClean="0"/>
              <a:t>Experimental design activity</a:t>
            </a:r>
            <a:r>
              <a:rPr lang="en-US" sz="1800" b="0" dirty="0" smtClean="0"/>
              <a:t>: </a:t>
            </a:r>
            <a:r>
              <a:rPr lang="en-AU" sz="1800" b="0" dirty="0" smtClean="0"/>
              <a:t>In one scientific investigation, 11 criteria were used to decide whether cats were smarter than dogs. </a:t>
            </a:r>
          </a:p>
          <a:p>
            <a:pPr marL="0" indent="0" algn="ctr">
              <a:buNone/>
            </a:pPr>
            <a:r>
              <a:rPr lang="en-AU" sz="1800" b="0" dirty="0" smtClean="0"/>
              <a:t>Work in small groups to respond to the following:</a:t>
            </a:r>
          </a:p>
          <a:p>
            <a:r>
              <a:rPr lang="en-US" sz="1800" dirty="0" smtClean="0"/>
              <a:t>Predict whether you think cats are smarter than dogs</a:t>
            </a:r>
            <a:endParaRPr lang="en-AU" sz="1800" dirty="0" smtClean="0"/>
          </a:p>
          <a:p>
            <a:r>
              <a:rPr lang="en-AU" sz="1800" dirty="0" smtClean="0"/>
              <a:t>Based </a:t>
            </a:r>
            <a:r>
              <a:rPr lang="en-AU" sz="1800" dirty="0"/>
              <a:t>on the provided criteria, are cats </a:t>
            </a:r>
            <a:r>
              <a:rPr lang="en-AU" sz="1800" dirty="0" smtClean="0"/>
              <a:t>‘smarter’ </a:t>
            </a:r>
            <a:r>
              <a:rPr lang="en-AU" sz="1800" dirty="0"/>
              <a:t>than dogs?</a:t>
            </a:r>
          </a:p>
          <a:p>
            <a:r>
              <a:rPr lang="en-AU" sz="1800" dirty="0" smtClean="0"/>
              <a:t>How valid are these criteria in determining ‘smartness’? </a:t>
            </a:r>
          </a:p>
          <a:p>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3920795641"/>
              </p:ext>
            </p:extLst>
          </p:nvPr>
        </p:nvGraphicFramePr>
        <p:xfrm>
          <a:off x="3707904" y="1628800"/>
          <a:ext cx="5112568" cy="4602480"/>
        </p:xfrm>
        <a:graphic>
          <a:graphicData uri="http://schemas.openxmlformats.org/drawingml/2006/table">
            <a:tbl>
              <a:tblPr firstRow="1" bandRow="1">
                <a:tableStyleId>{5C22544A-7EE6-4342-B048-85BDC9FD1C3A}</a:tableStyleId>
              </a:tblPr>
              <a:tblGrid>
                <a:gridCol w="4260473">
                  <a:extLst>
                    <a:ext uri="{9D8B030D-6E8A-4147-A177-3AD203B41FA5}">
                      <a16:colId xmlns:a16="http://schemas.microsoft.com/office/drawing/2014/main" val="20000"/>
                    </a:ext>
                  </a:extLst>
                </a:gridCol>
                <a:gridCol w="852095">
                  <a:extLst>
                    <a:ext uri="{9D8B030D-6E8A-4147-A177-3AD203B41FA5}">
                      <a16:colId xmlns:a16="http://schemas.microsoft.com/office/drawing/2014/main" val="20001"/>
                    </a:ext>
                  </a:extLst>
                </a:gridCol>
              </a:tblGrid>
              <a:tr h="364839">
                <a:tc>
                  <a:txBody>
                    <a:bodyPr/>
                    <a:lstStyle/>
                    <a:p>
                      <a:r>
                        <a:rPr lang="en-AU" sz="1800" dirty="0" smtClean="0"/>
                        <a:t>Criteria for animal smartness</a:t>
                      </a:r>
                      <a:endParaRPr lang="en-AU" sz="1800" dirty="0"/>
                    </a:p>
                  </a:txBody>
                  <a:tcPr/>
                </a:tc>
                <a:tc>
                  <a:txBody>
                    <a:bodyPr/>
                    <a:lstStyle/>
                    <a:p>
                      <a:pPr algn="ctr"/>
                      <a:r>
                        <a:rPr lang="en-AU" sz="1600" dirty="0" smtClean="0"/>
                        <a:t>Cat</a:t>
                      </a:r>
                      <a:r>
                        <a:rPr lang="en-AU" sz="1600" baseline="0" dirty="0" smtClean="0"/>
                        <a:t> or dog?</a:t>
                      </a:r>
                      <a:endParaRPr lang="en-AU" sz="1600" dirty="0"/>
                    </a:p>
                  </a:txBody>
                  <a:tcPr/>
                </a:tc>
                <a:extLst>
                  <a:ext uri="{0D108BD9-81ED-4DB2-BD59-A6C34878D82A}">
                    <a16:rowId xmlns:a16="http://schemas.microsoft.com/office/drawing/2014/main" val="10000"/>
                  </a:ext>
                </a:extLst>
              </a:tr>
              <a:tr h="364839">
                <a:tc>
                  <a:txBody>
                    <a:bodyPr/>
                    <a:lstStyle/>
                    <a:p>
                      <a:r>
                        <a:rPr lang="en-AU" sz="1800" dirty="0" smtClean="0"/>
                        <a:t>Brain size: number</a:t>
                      </a:r>
                      <a:r>
                        <a:rPr lang="en-AU" sz="1800" baseline="0" dirty="0" smtClean="0"/>
                        <a:t> of neurons in cortex</a:t>
                      </a:r>
                      <a:endParaRPr lang="en-AU" sz="1800" dirty="0"/>
                    </a:p>
                  </a:txBody>
                  <a:tcPr/>
                </a:tc>
                <a:tc>
                  <a:txBody>
                    <a:bodyPr/>
                    <a:lstStyle/>
                    <a:p>
                      <a:pPr algn="ctr"/>
                      <a:endParaRPr lang="en-AU" sz="1200" dirty="0"/>
                    </a:p>
                  </a:txBody>
                  <a:tcPr/>
                </a:tc>
                <a:extLst>
                  <a:ext uri="{0D108BD9-81ED-4DB2-BD59-A6C34878D82A}">
                    <a16:rowId xmlns:a16="http://schemas.microsoft.com/office/drawing/2014/main" val="10001"/>
                  </a:ext>
                </a:extLst>
              </a:tr>
              <a:tr h="364839">
                <a:tc>
                  <a:txBody>
                    <a:bodyPr/>
                    <a:lstStyle/>
                    <a:p>
                      <a:r>
                        <a:rPr lang="en-AU" sz="1800" dirty="0" smtClean="0"/>
                        <a:t>Date of domestication</a:t>
                      </a:r>
                      <a:endParaRPr lang="en-AU" sz="1800" dirty="0"/>
                    </a:p>
                  </a:txBody>
                  <a:tcPr/>
                </a:tc>
                <a:tc>
                  <a:txBody>
                    <a:bodyPr/>
                    <a:lstStyle/>
                    <a:p>
                      <a:pPr algn="ctr"/>
                      <a:endParaRPr lang="en-AU" sz="1200" dirty="0"/>
                    </a:p>
                  </a:txBody>
                  <a:tcPr/>
                </a:tc>
                <a:extLst>
                  <a:ext uri="{0D108BD9-81ED-4DB2-BD59-A6C34878D82A}">
                    <a16:rowId xmlns:a16="http://schemas.microsoft.com/office/drawing/2014/main" val="10002"/>
                  </a:ext>
                </a:extLst>
              </a:tr>
              <a:tr h="364839">
                <a:tc>
                  <a:txBody>
                    <a:bodyPr/>
                    <a:lstStyle/>
                    <a:p>
                      <a:r>
                        <a:rPr lang="en-AU" sz="1800" dirty="0" smtClean="0"/>
                        <a:t>Bonding with owner</a:t>
                      </a:r>
                      <a:endParaRPr lang="en-AU" sz="1800" dirty="0"/>
                    </a:p>
                  </a:txBody>
                  <a:tcPr/>
                </a:tc>
                <a:tc>
                  <a:txBody>
                    <a:bodyPr/>
                    <a:lstStyle/>
                    <a:p>
                      <a:pPr algn="ctr"/>
                      <a:endParaRPr lang="en-AU" sz="1200" dirty="0"/>
                    </a:p>
                  </a:txBody>
                  <a:tcPr/>
                </a:tc>
                <a:extLst>
                  <a:ext uri="{0D108BD9-81ED-4DB2-BD59-A6C34878D82A}">
                    <a16:rowId xmlns:a16="http://schemas.microsoft.com/office/drawing/2014/main" val="10003"/>
                  </a:ext>
                </a:extLst>
              </a:tr>
              <a:tr h="364839">
                <a:tc>
                  <a:txBody>
                    <a:bodyPr/>
                    <a:lstStyle/>
                    <a:p>
                      <a:r>
                        <a:rPr lang="en-AU" sz="1800" dirty="0" smtClean="0"/>
                        <a:t>Popularity</a:t>
                      </a:r>
                      <a:endParaRPr lang="en-AU" sz="1800" dirty="0"/>
                    </a:p>
                  </a:txBody>
                  <a:tcPr/>
                </a:tc>
                <a:tc>
                  <a:txBody>
                    <a:bodyPr/>
                    <a:lstStyle/>
                    <a:p>
                      <a:pPr algn="ctr"/>
                      <a:endParaRPr lang="en-AU" sz="1200" dirty="0"/>
                    </a:p>
                  </a:txBody>
                  <a:tcPr/>
                </a:tc>
                <a:extLst>
                  <a:ext uri="{0D108BD9-81ED-4DB2-BD59-A6C34878D82A}">
                    <a16:rowId xmlns:a16="http://schemas.microsoft.com/office/drawing/2014/main" val="10004"/>
                  </a:ext>
                </a:extLst>
              </a:tr>
              <a:tr h="364839">
                <a:tc>
                  <a:txBody>
                    <a:bodyPr/>
                    <a:lstStyle/>
                    <a:p>
                      <a:r>
                        <a:rPr lang="en-AU" sz="1800" dirty="0" smtClean="0"/>
                        <a:t>Cognition and comprehension</a:t>
                      </a:r>
                      <a:endParaRPr lang="en-AU" sz="1800" dirty="0"/>
                    </a:p>
                  </a:txBody>
                  <a:tcPr/>
                </a:tc>
                <a:tc>
                  <a:txBody>
                    <a:bodyPr/>
                    <a:lstStyle/>
                    <a:p>
                      <a:pPr algn="ctr"/>
                      <a:endParaRPr lang="en-AU" sz="1200" dirty="0"/>
                    </a:p>
                  </a:txBody>
                  <a:tcPr/>
                </a:tc>
                <a:extLst>
                  <a:ext uri="{0D108BD9-81ED-4DB2-BD59-A6C34878D82A}">
                    <a16:rowId xmlns:a16="http://schemas.microsoft.com/office/drawing/2014/main" val="10005"/>
                  </a:ext>
                </a:extLst>
              </a:tr>
              <a:tr h="364839">
                <a:tc>
                  <a:txBody>
                    <a:bodyPr/>
                    <a:lstStyle/>
                    <a:p>
                      <a:r>
                        <a:rPr lang="en-AU" sz="1800" dirty="0" smtClean="0"/>
                        <a:t>Problem solving</a:t>
                      </a:r>
                      <a:endParaRPr lang="en-AU" sz="1800" dirty="0"/>
                    </a:p>
                  </a:txBody>
                  <a:tcPr/>
                </a:tc>
                <a:tc>
                  <a:txBody>
                    <a:bodyPr/>
                    <a:lstStyle/>
                    <a:p>
                      <a:pPr algn="ctr"/>
                      <a:endParaRPr lang="en-AU" sz="1200" dirty="0"/>
                    </a:p>
                  </a:txBody>
                  <a:tcPr/>
                </a:tc>
                <a:extLst>
                  <a:ext uri="{0D108BD9-81ED-4DB2-BD59-A6C34878D82A}">
                    <a16:rowId xmlns:a16="http://schemas.microsoft.com/office/drawing/2014/main" val="10006"/>
                  </a:ext>
                </a:extLst>
              </a:tr>
              <a:tr h="364839">
                <a:tc>
                  <a:txBody>
                    <a:bodyPr/>
                    <a:lstStyle/>
                    <a:p>
                      <a:r>
                        <a:rPr lang="en-AU" sz="1800" dirty="0" smtClean="0"/>
                        <a:t>Vocalisation</a:t>
                      </a:r>
                      <a:endParaRPr lang="en-AU" sz="1800" dirty="0"/>
                    </a:p>
                  </a:txBody>
                  <a:tcPr/>
                </a:tc>
                <a:tc>
                  <a:txBody>
                    <a:bodyPr/>
                    <a:lstStyle/>
                    <a:p>
                      <a:pPr algn="ctr"/>
                      <a:endParaRPr lang="en-AU" sz="1200" dirty="0"/>
                    </a:p>
                  </a:txBody>
                  <a:tcPr/>
                </a:tc>
                <a:extLst>
                  <a:ext uri="{0D108BD9-81ED-4DB2-BD59-A6C34878D82A}">
                    <a16:rowId xmlns:a16="http://schemas.microsoft.com/office/drawing/2014/main" val="10007"/>
                  </a:ext>
                </a:extLst>
              </a:tr>
              <a:tr h="364839">
                <a:tc>
                  <a:txBody>
                    <a:bodyPr/>
                    <a:lstStyle/>
                    <a:p>
                      <a:r>
                        <a:rPr lang="en-AU" sz="1800" dirty="0" smtClean="0"/>
                        <a:t>Ability to be trained</a:t>
                      </a:r>
                      <a:endParaRPr lang="en-AU" sz="1800" dirty="0"/>
                    </a:p>
                  </a:txBody>
                  <a:tcPr/>
                </a:tc>
                <a:tc>
                  <a:txBody>
                    <a:bodyPr/>
                    <a:lstStyle/>
                    <a:p>
                      <a:pPr algn="ctr"/>
                      <a:endParaRPr lang="en-AU" sz="1200" dirty="0"/>
                    </a:p>
                  </a:txBody>
                  <a:tcPr/>
                </a:tc>
                <a:extLst>
                  <a:ext uri="{0D108BD9-81ED-4DB2-BD59-A6C34878D82A}">
                    <a16:rowId xmlns:a16="http://schemas.microsoft.com/office/drawing/2014/main" val="10008"/>
                  </a:ext>
                </a:extLst>
              </a:tr>
              <a:tr h="3648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kern="1200" dirty="0" smtClean="0">
                          <a:solidFill>
                            <a:schemeClr val="dk1"/>
                          </a:solidFill>
                          <a:latin typeface="+mn-lt"/>
                          <a:ea typeface="+mn-ea"/>
                          <a:cs typeface="+mn-cs"/>
                        </a:rPr>
                        <a:t>Super-senses: smell, sight, and hearing</a:t>
                      </a:r>
                    </a:p>
                  </a:txBody>
                  <a:tcPr/>
                </a:tc>
                <a:tc>
                  <a:txBody>
                    <a:bodyPr/>
                    <a:lstStyle/>
                    <a:p>
                      <a:pPr marL="0" algn="ctr" defTabSz="914400" rtl="0" eaLnBrk="1" latinLnBrk="0" hangingPunct="1"/>
                      <a:endParaRPr lang="en-AU" sz="1200" kern="1200" dirty="0">
                        <a:solidFill>
                          <a:schemeClr val="dk1"/>
                        </a:solidFill>
                        <a:latin typeface="+mn-lt"/>
                        <a:ea typeface="+mn-ea"/>
                        <a:cs typeface="+mn-cs"/>
                      </a:endParaRPr>
                    </a:p>
                  </a:txBody>
                  <a:tcPr/>
                </a:tc>
                <a:extLst>
                  <a:ext uri="{0D108BD9-81ED-4DB2-BD59-A6C34878D82A}">
                    <a16:rowId xmlns:a16="http://schemas.microsoft.com/office/drawing/2014/main" val="10009"/>
                  </a:ext>
                </a:extLst>
              </a:tr>
              <a:tr h="364839">
                <a:tc>
                  <a:txBody>
                    <a:bodyPr/>
                    <a:lstStyle/>
                    <a:p>
                      <a:r>
                        <a:rPr lang="en-AU" sz="1800" kern="1200" dirty="0" smtClean="0">
                          <a:solidFill>
                            <a:schemeClr val="dk1"/>
                          </a:solidFill>
                          <a:latin typeface="+mn-lt"/>
                          <a:ea typeface="+mn-ea"/>
                          <a:cs typeface="+mn-cs"/>
                        </a:rPr>
                        <a:t>Eco-friendliness: ecological footprint</a:t>
                      </a:r>
                      <a:endParaRPr lang="en-AU" sz="1800" kern="1200" dirty="0">
                        <a:solidFill>
                          <a:schemeClr val="dk1"/>
                        </a:solidFill>
                        <a:latin typeface="+mn-lt"/>
                        <a:ea typeface="+mn-ea"/>
                        <a:cs typeface="+mn-cs"/>
                      </a:endParaRPr>
                    </a:p>
                  </a:txBody>
                  <a:tcPr/>
                </a:tc>
                <a:tc>
                  <a:txBody>
                    <a:bodyPr/>
                    <a:lstStyle/>
                    <a:p>
                      <a:pPr marL="0" algn="ctr" defTabSz="914400" rtl="0" eaLnBrk="1" latinLnBrk="0" hangingPunct="1"/>
                      <a:endParaRPr lang="en-AU" sz="1200" kern="1200" dirty="0">
                        <a:solidFill>
                          <a:schemeClr val="dk1"/>
                        </a:solidFill>
                        <a:latin typeface="+mn-lt"/>
                        <a:ea typeface="+mn-ea"/>
                        <a:cs typeface="+mn-cs"/>
                      </a:endParaRPr>
                    </a:p>
                  </a:txBody>
                  <a:tcPr/>
                </a:tc>
                <a:extLst>
                  <a:ext uri="{0D108BD9-81ED-4DB2-BD59-A6C34878D82A}">
                    <a16:rowId xmlns:a16="http://schemas.microsoft.com/office/drawing/2014/main" val="10010"/>
                  </a:ext>
                </a:extLst>
              </a:tr>
              <a:tr h="364839">
                <a:tc>
                  <a:txBody>
                    <a:bodyPr/>
                    <a:lstStyle/>
                    <a:p>
                      <a:r>
                        <a:rPr lang="en-AU" sz="1800" kern="1200" dirty="0" smtClean="0">
                          <a:solidFill>
                            <a:schemeClr val="dk1"/>
                          </a:solidFill>
                          <a:latin typeface="+mn-lt"/>
                          <a:ea typeface="+mn-ea"/>
                          <a:cs typeface="+mn-cs"/>
                        </a:rPr>
                        <a:t>Utility and health benefits for owners</a:t>
                      </a:r>
                      <a:endParaRPr lang="en-AU" sz="1800" kern="1200" dirty="0">
                        <a:solidFill>
                          <a:schemeClr val="dk1"/>
                        </a:solidFill>
                        <a:latin typeface="+mn-lt"/>
                        <a:ea typeface="+mn-ea"/>
                        <a:cs typeface="+mn-cs"/>
                      </a:endParaRPr>
                    </a:p>
                  </a:txBody>
                  <a:tcPr/>
                </a:tc>
                <a:tc>
                  <a:txBody>
                    <a:bodyPr/>
                    <a:lstStyle/>
                    <a:p>
                      <a:pPr marL="0" algn="ctr" defTabSz="914400" rtl="0" eaLnBrk="1" latinLnBrk="0" hangingPunct="1"/>
                      <a:endParaRPr lang="en-AU" sz="1200" kern="1200" dirty="0">
                        <a:solidFill>
                          <a:schemeClr val="dk1"/>
                        </a:solidFill>
                        <a:latin typeface="+mn-lt"/>
                        <a:ea typeface="+mn-ea"/>
                        <a:cs typeface="+mn-cs"/>
                      </a:endParaRP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92491398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09600"/>
            <a:ext cx="8496944" cy="875184"/>
          </a:xfrm>
        </p:spPr>
        <p:txBody>
          <a:bodyPr/>
          <a:lstStyle/>
          <a:p>
            <a:r>
              <a:rPr lang="en-AU" sz="3600" dirty="0" smtClean="0"/>
              <a:t>Results: Dogs are smarter than cats</a:t>
            </a:r>
            <a:endParaRPr lang="en-AU" sz="3600" dirty="0"/>
          </a:p>
        </p:txBody>
      </p:sp>
      <p:sp>
        <p:nvSpPr>
          <p:cNvPr id="3" name="Content Placeholder 2"/>
          <p:cNvSpPr>
            <a:spLocks noGrp="1"/>
          </p:cNvSpPr>
          <p:nvPr>
            <p:ph idx="1"/>
          </p:nvPr>
        </p:nvSpPr>
        <p:spPr>
          <a:xfrm>
            <a:off x="395536" y="1628800"/>
            <a:ext cx="2160240" cy="2160240"/>
          </a:xfrm>
        </p:spPr>
        <p:txBody>
          <a:bodyPr/>
          <a:lstStyle/>
          <a:p>
            <a:pPr marL="0" indent="0">
              <a:buNone/>
            </a:pPr>
            <a:r>
              <a:rPr lang="en-AU" sz="2000" b="0" dirty="0" smtClean="0"/>
              <a:t>In one scientific investigation, 11 criteria were used to decide whether cats were smarter than dogs. </a:t>
            </a:r>
          </a:p>
          <a:p>
            <a:pPr marL="0" indent="0">
              <a:buNone/>
            </a:pPr>
            <a:endParaRPr lang="en-AU" sz="2800" dirty="0" smtClean="0"/>
          </a:p>
          <a:p>
            <a:pPr marL="0" indent="0">
              <a:buNone/>
            </a:pPr>
            <a:r>
              <a:rPr lang="en-AU" sz="2800" dirty="0" smtClean="0"/>
              <a:t>Dogs won.</a:t>
            </a:r>
            <a:endParaRPr lang="en-AU" sz="2800" dirty="0"/>
          </a:p>
        </p:txBody>
      </p:sp>
      <p:graphicFrame>
        <p:nvGraphicFramePr>
          <p:cNvPr id="4" name="Table 3"/>
          <p:cNvGraphicFramePr>
            <a:graphicFrameLocks noGrp="1"/>
          </p:cNvGraphicFramePr>
          <p:nvPr>
            <p:extLst>
              <p:ext uri="{D42A27DB-BD31-4B8C-83A1-F6EECF244321}">
                <p14:modId xmlns:p14="http://schemas.microsoft.com/office/powerpoint/2010/main" val="568997820"/>
              </p:ext>
            </p:extLst>
          </p:nvPr>
        </p:nvGraphicFramePr>
        <p:xfrm>
          <a:off x="2771800" y="1412776"/>
          <a:ext cx="5832648" cy="4389120"/>
        </p:xfrm>
        <a:graphic>
          <a:graphicData uri="http://schemas.openxmlformats.org/drawingml/2006/table">
            <a:tbl>
              <a:tblPr firstRow="1" bandRow="1">
                <a:tableStyleId>{5C22544A-7EE6-4342-B048-85BDC9FD1C3A}</a:tableStyleId>
              </a:tblPr>
              <a:tblGrid>
                <a:gridCol w="4320480">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64839">
                <a:tc>
                  <a:txBody>
                    <a:bodyPr/>
                    <a:lstStyle/>
                    <a:p>
                      <a:r>
                        <a:rPr lang="en-AU" sz="1800" dirty="0" smtClean="0"/>
                        <a:t>Criteria for animal smartness</a:t>
                      </a:r>
                      <a:endParaRPr lang="en-AU" sz="1800" dirty="0"/>
                    </a:p>
                  </a:txBody>
                  <a:tcPr/>
                </a:tc>
                <a:tc>
                  <a:txBody>
                    <a:bodyPr/>
                    <a:lstStyle/>
                    <a:p>
                      <a:pPr algn="ctr"/>
                      <a:r>
                        <a:rPr lang="en-AU" sz="1800" dirty="0" smtClean="0"/>
                        <a:t>Cat</a:t>
                      </a:r>
                      <a:r>
                        <a:rPr lang="en-AU" sz="1800" baseline="0" dirty="0" smtClean="0"/>
                        <a:t> or dog?</a:t>
                      </a:r>
                      <a:endParaRPr lang="en-AU" sz="1800" dirty="0"/>
                    </a:p>
                  </a:txBody>
                  <a:tcPr/>
                </a:tc>
                <a:extLst>
                  <a:ext uri="{0D108BD9-81ED-4DB2-BD59-A6C34878D82A}">
                    <a16:rowId xmlns:a16="http://schemas.microsoft.com/office/drawing/2014/main" val="10000"/>
                  </a:ext>
                </a:extLst>
              </a:tr>
              <a:tr h="364839">
                <a:tc>
                  <a:txBody>
                    <a:bodyPr/>
                    <a:lstStyle/>
                    <a:p>
                      <a:r>
                        <a:rPr lang="en-AU" sz="1800" dirty="0" smtClean="0"/>
                        <a:t>Brain size: number</a:t>
                      </a:r>
                      <a:r>
                        <a:rPr lang="en-AU" sz="1800" baseline="0" dirty="0" smtClean="0"/>
                        <a:t> of neurons in cortex</a:t>
                      </a:r>
                      <a:endParaRPr lang="en-AU" sz="1800" dirty="0"/>
                    </a:p>
                  </a:txBody>
                  <a:tcPr/>
                </a:tc>
                <a:tc>
                  <a:txBody>
                    <a:bodyPr/>
                    <a:lstStyle/>
                    <a:p>
                      <a:pPr algn="ctr"/>
                      <a:r>
                        <a:rPr lang="en-AU" sz="1800" b="1" dirty="0" smtClean="0"/>
                        <a:t>Cat</a:t>
                      </a:r>
                      <a:endParaRPr lang="en-AU" sz="1800" b="1" dirty="0"/>
                    </a:p>
                  </a:txBody>
                  <a:tcPr/>
                </a:tc>
                <a:extLst>
                  <a:ext uri="{0D108BD9-81ED-4DB2-BD59-A6C34878D82A}">
                    <a16:rowId xmlns:a16="http://schemas.microsoft.com/office/drawing/2014/main" val="10001"/>
                  </a:ext>
                </a:extLst>
              </a:tr>
              <a:tr h="364839">
                <a:tc>
                  <a:txBody>
                    <a:bodyPr/>
                    <a:lstStyle/>
                    <a:p>
                      <a:r>
                        <a:rPr lang="en-AU" sz="1800" dirty="0" smtClean="0"/>
                        <a:t>Date of domestication</a:t>
                      </a:r>
                      <a:endParaRPr lang="en-AU" sz="1800" dirty="0"/>
                    </a:p>
                  </a:txBody>
                  <a:tcPr/>
                </a:tc>
                <a:tc>
                  <a:txBody>
                    <a:bodyPr/>
                    <a:lstStyle/>
                    <a:p>
                      <a:pPr algn="ctr"/>
                      <a:r>
                        <a:rPr lang="en-AU" sz="1800" b="1" dirty="0" smtClean="0"/>
                        <a:t>Dog</a:t>
                      </a:r>
                      <a:endParaRPr lang="en-AU" sz="1800" b="1" dirty="0"/>
                    </a:p>
                  </a:txBody>
                  <a:tcPr/>
                </a:tc>
                <a:extLst>
                  <a:ext uri="{0D108BD9-81ED-4DB2-BD59-A6C34878D82A}">
                    <a16:rowId xmlns:a16="http://schemas.microsoft.com/office/drawing/2014/main" val="10002"/>
                  </a:ext>
                </a:extLst>
              </a:tr>
              <a:tr h="364839">
                <a:tc>
                  <a:txBody>
                    <a:bodyPr/>
                    <a:lstStyle/>
                    <a:p>
                      <a:r>
                        <a:rPr lang="en-AU" sz="1800" dirty="0" smtClean="0"/>
                        <a:t>Bonding with owner</a:t>
                      </a:r>
                      <a:endParaRPr lang="en-AU" sz="1800" dirty="0"/>
                    </a:p>
                  </a:txBody>
                  <a:tcPr/>
                </a:tc>
                <a:tc>
                  <a:txBody>
                    <a:bodyPr/>
                    <a:lstStyle/>
                    <a:p>
                      <a:pPr algn="ctr"/>
                      <a:r>
                        <a:rPr lang="en-AU" sz="1800" b="1" dirty="0" smtClean="0"/>
                        <a:t>Dog</a:t>
                      </a:r>
                      <a:endParaRPr lang="en-AU" sz="1800" b="1" dirty="0"/>
                    </a:p>
                  </a:txBody>
                  <a:tcPr/>
                </a:tc>
                <a:extLst>
                  <a:ext uri="{0D108BD9-81ED-4DB2-BD59-A6C34878D82A}">
                    <a16:rowId xmlns:a16="http://schemas.microsoft.com/office/drawing/2014/main" val="10003"/>
                  </a:ext>
                </a:extLst>
              </a:tr>
              <a:tr h="364839">
                <a:tc>
                  <a:txBody>
                    <a:bodyPr/>
                    <a:lstStyle/>
                    <a:p>
                      <a:r>
                        <a:rPr lang="en-AU" sz="1800" dirty="0" smtClean="0"/>
                        <a:t>Popularity</a:t>
                      </a:r>
                      <a:endParaRPr lang="en-AU" sz="1800" dirty="0"/>
                    </a:p>
                  </a:txBody>
                  <a:tcPr/>
                </a:tc>
                <a:tc>
                  <a:txBody>
                    <a:bodyPr/>
                    <a:lstStyle/>
                    <a:p>
                      <a:pPr algn="ctr"/>
                      <a:r>
                        <a:rPr lang="en-AU" sz="1800" b="1" dirty="0" smtClean="0"/>
                        <a:t>Cat</a:t>
                      </a:r>
                      <a:endParaRPr lang="en-AU" sz="1800" b="1" dirty="0"/>
                    </a:p>
                  </a:txBody>
                  <a:tcPr/>
                </a:tc>
                <a:extLst>
                  <a:ext uri="{0D108BD9-81ED-4DB2-BD59-A6C34878D82A}">
                    <a16:rowId xmlns:a16="http://schemas.microsoft.com/office/drawing/2014/main" val="10004"/>
                  </a:ext>
                </a:extLst>
              </a:tr>
              <a:tr h="364839">
                <a:tc>
                  <a:txBody>
                    <a:bodyPr/>
                    <a:lstStyle/>
                    <a:p>
                      <a:r>
                        <a:rPr lang="en-AU" sz="1800" dirty="0" smtClean="0"/>
                        <a:t>Cognition and comprehension</a:t>
                      </a:r>
                      <a:endParaRPr lang="en-AU" sz="1800" dirty="0"/>
                    </a:p>
                  </a:txBody>
                  <a:tcPr/>
                </a:tc>
                <a:tc>
                  <a:txBody>
                    <a:bodyPr/>
                    <a:lstStyle/>
                    <a:p>
                      <a:pPr algn="ctr"/>
                      <a:r>
                        <a:rPr lang="en-AU" sz="1800" b="1" dirty="0" smtClean="0"/>
                        <a:t>Dog</a:t>
                      </a:r>
                      <a:endParaRPr lang="en-AU" sz="1800" b="1" dirty="0"/>
                    </a:p>
                  </a:txBody>
                  <a:tcPr/>
                </a:tc>
                <a:extLst>
                  <a:ext uri="{0D108BD9-81ED-4DB2-BD59-A6C34878D82A}">
                    <a16:rowId xmlns:a16="http://schemas.microsoft.com/office/drawing/2014/main" val="10005"/>
                  </a:ext>
                </a:extLst>
              </a:tr>
              <a:tr h="364839">
                <a:tc>
                  <a:txBody>
                    <a:bodyPr/>
                    <a:lstStyle/>
                    <a:p>
                      <a:r>
                        <a:rPr lang="en-AU" sz="1800" dirty="0" smtClean="0"/>
                        <a:t>Problem solving</a:t>
                      </a:r>
                      <a:endParaRPr lang="en-AU" sz="1800" dirty="0"/>
                    </a:p>
                  </a:txBody>
                  <a:tcPr/>
                </a:tc>
                <a:tc>
                  <a:txBody>
                    <a:bodyPr/>
                    <a:lstStyle/>
                    <a:p>
                      <a:pPr algn="ctr"/>
                      <a:r>
                        <a:rPr lang="en-AU" sz="1800" b="1" dirty="0" smtClean="0"/>
                        <a:t>Dog</a:t>
                      </a:r>
                      <a:endParaRPr lang="en-AU" sz="1800" b="1" dirty="0"/>
                    </a:p>
                  </a:txBody>
                  <a:tcPr/>
                </a:tc>
                <a:extLst>
                  <a:ext uri="{0D108BD9-81ED-4DB2-BD59-A6C34878D82A}">
                    <a16:rowId xmlns:a16="http://schemas.microsoft.com/office/drawing/2014/main" val="10006"/>
                  </a:ext>
                </a:extLst>
              </a:tr>
              <a:tr h="364839">
                <a:tc>
                  <a:txBody>
                    <a:bodyPr/>
                    <a:lstStyle/>
                    <a:p>
                      <a:r>
                        <a:rPr lang="en-AU" sz="1800" dirty="0" smtClean="0"/>
                        <a:t>Vocalisation</a:t>
                      </a:r>
                      <a:endParaRPr lang="en-AU" sz="1800" dirty="0"/>
                    </a:p>
                  </a:txBody>
                  <a:tcPr/>
                </a:tc>
                <a:tc>
                  <a:txBody>
                    <a:bodyPr/>
                    <a:lstStyle/>
                    <a:p>
                      <a:pPr algn="ctr"/>
                      <a:r>
                        <a:rPr lang="en-AU" sz="1800" b="1" dirty="0" smtClean="0"/>
                        <a:t>Cat</a:t>
                      </a:r>
                      <a:endParaRPr lang="en-AU" sz="1800" b="1" dirty="0"/>
                    </a:p>
                  </a:txBody>
                  <a:tcPr/>
                </a:tc>
                <a:extLst>
                  <a:ext uri="{0D108BD9-81ED-4DB2-BD59-A6C34878D82A}">
                    <a16:rowId xmlns:a16="http://schemas.microsoft.com/office/drawing/2014/main" val="10007"/>
                  </a:ext>
                </a:extLst>
              </a:tr>
              <a:tr h="364839">
                <a:tc>
                  <a:txBody>
                    <a:bodyPr/>
                    <a:lstStyle/>
                    <a:p>
                      <a:r>
                        <a:rPr lang="en-AU" sz="1800" dirty="0" smtClean="0"/>
                        <a:t>Ability to be trained</a:t>
                      </a:r>
                      <a:endParaRPr lang="en-AU" sz="1800" dirty="0"/>
                    </a:p>
                  </a:txBody>
                  <a:tcPr/>
                </a:tc>
                <a:tc>
                  <a:txBody>
                    <a:bodyPr/>
                    <a:lstStyle/>
                    <a:p>
                      <a:pPr algn="ctr"/>
                      <a:r>
                        <a:rPr lang="en-AU" sz="1800" b="1" dirty="0" smtClean="0"/>
                        <a:t>Dog</a:t>
                      </a:r>
                      <a:endParaRPr lang="en-AU" sz="1800" b="1" dirty="0"/>
                    </a:p>
                  </a:txBody>
                  <a:tcPr/>
                </a:tc>
                <a:extLst>
                  <a:ext uri="{0D108BD9-81ED-4DB2-BD59-A6C34878D82A}">
                    <a16:rowId xmlns:a16="http://schemas.microsoft.com/office/drawing/2014/main" val="10008"/>
                  </a:ext>
                </a:extLst>
              </a:tr>
              <a:tr h="3648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kern="1200" dirty="0" smtClean="0">
                          <a:solidFill>
                            <a:schemeClr val="dk1"/>
                          </a:solidFill>
                          <a:latin typeface="+mn-lt"/>
                          <a:ea typeface="+mn-ea"/>
                          <a:cs typeface="+mn-cs"/>
                        </a:rPr>
                        <a:t>Super-senses: smell, sight, and hearing</a:t>
                      </a:r>
                    </a:p>
                  </a:txBody>
                  <a:tcPr/>
                </a:tc>
                <a:tc>
                  <a:txBody>
                    <a:bodyPr/>
                    <a:lstStyle/>
                    <a:p>
                      <a:pPr marL="0" algn="ctr" defTabSz="914400" rtl="0" eaLnBrk="1" latinLnBrk="0" hangingPunct="1"/>
                      <a:r>
                        <a:rPr lang="en-AU" sz="1800" b="1" kern="1200" dirty="0" smtClean="0">
                          <a:solidFill>
                            <a:schemeClr val="dk1"/>
                          </a:solidFill>
                          <a:latin typeface="+mn-lt"/>
                          <a:ea typeface="+mn-ea"/>
                          <a:cs typeface="+mn-cs"/>
                        </a:rPr>
                        <a:t>Cat</a:t>
                      </a:r>
                      <a:endParaRPr lang="en-AU" sz="1800" b="1" kern="1200" dirty="0">
                        <a:solidFill>
                          <a:schemeClr val="dk1"/>
                        </a:solidFill>
                        <a:latin typeface="+mn-lt"/>
                        <a:ea typeface="+mn-ea"/>
                        <a:cs typeface="+mn-cs"/>
                      </a:endParaRPr>
                    </a:p>
                  </a:txBody>
                  <a:tcPr/>
                </a:tc>
                <a:extLst>
                  <a:ext uri="{0D108BD9-81ED-4DB2-BD59-A6C34878D82A}">
                    <a16:rowId xmlns:a16="http://schemas.microsoft.com/office/drawing/2014/main" val="10009"/>
                  </a:ext>
                </a:extLst>
              </a:tr>
              <a:tr h="364839">
                <a:tc>
                  <a:txBody>
                    <a:bodyPr/>
                    <a:lstStyle/>
                    <a:p>
                      <a:r>
                        <a:rPr lang="en-AU" sz="1800" kern="1200" dirty="0" smtClean="0">
                          <a:solidFill>
                            <a:schemeClr val="dk1"/>
                          </a:solidFill>
                          <a:latin typeface="+mn-lt"/>
                          <a:ea typeface="+mn-ea"/>
                          <a:cs typeface="+mn-cs"/>
                        </a:rPr>
                        <a:t>Eco-friendliness: ecological footprint</a:t>
                      </a:r>
                      <a:endParaRPr lang="en-AU" sz="1800" kern="1200" dirty="0">
                        <a:solidFill>
                          <a:schemeClr val="dk1"/>
                        </a:solidFill>
                        <a:latin typeface="+mn-lt"/>
                        <a:ea typeface="+mn-ea"/>
                        <a:cs typeface="+mn-cs"/>
                      </a:endParaRPr>
                    </a:p>
                  </a:txBody>
                  <a:tcPr/>
                </a:tc>
                <a:tc>
                  <a:txBody>
                    <a:bodyPr/>
                    <a:lstStyle/>
                    <a:p>
                      <a:pPr marL="0" algn="ctr" defTabSz="914400" rtl="0" eaLnBrk="1" latinLnBrk="0" hangingPunct="1"/>
                      <a:r>
                        <a:rPr lang="en-AU" sz="1800" b="1" kern="1200" dirty="0" smtClean="0">
                          <a:solidFill>
                            <a:schemeClr val="dk1"/>
                          </a:solidFill>
                          <a:latin typeface="+mn-lt"/>
                          <a:ea typeface="+mn-ea"/>
                          <a:cs typeface="+mn-cs"/>
                        </a:rPr>
                        <a:t>Cat</a:t>
                      </a:r>
                      <a:endParaRPr lang="en-AU" sz="1800" b="1" kern="1200" dirty="0">
                        <a:solidFill>
                          <a:schemeClr val="dk1"/>
                        </a:solidFill>
                        <a:latin typeface="+mn-lt"/>
                        <a:ea typeface="+mn-ea"/>
                        <a:cs typeface="+mn-cs"/>
                      </a:endParaRPr>
                    </a:p>
                  </a:txBody>
                  <a:tcPr/>
                </a:tc>
                <a:extLst>
                  <a:ext uri="{0D108BD9-81ED-4DB2-BD59-A6C34878D82A}">
                    <a16:rowId xmlns:a16="http://schemas.microsoft.com/office/drawing/2014/main" val="10010"/>
                  </a:ext>
                </a:extLst>
              </a:tr>
              <a:tr h="364839">
                <a:tc>
                  <a:txBody>
                    <a:bodyPr/>
                    <a:lstStyle/>
                    <a:p>
                      <a:r>
                        <a:rPr lang="en-AU" sz="1800" kern="1200" dirty="0" smtClean="0">
                          <a:solidFill>
                            <a:schemeClr val="dk1"/>
                          </a:solidFill>
                          <a:latin typeface="+mn-lt"/>
                          <a:ea typeface="+mn-ea"/>
                          <a:cs typeface="+mn-cs"/>
                        </a:rPr>
                        <a:t>Utility and health benefits for owners</a:t>
                      </a:r>
                      <a:endParaRPr lang="en-AU" sz="1800" kern="1200" dirty="0">
                        <a:solidFill>
                          <a:schemeClr val="dk1"/>
                        </a:solidFill>
                        <a:latin typeface="+mn-lt"/>
                        <a:ea typeface="+mn-ea"/>
                        <a:cs typeface="+mn-cs"/>
                      </a:endParaRPr>
                    </a:p>
                  </a:txBody>
                  <a:tcPr/>
                </a:tc>
                <a:tc>
                  <a:txBody>
                    <a:bodyPr/>
                    <a:lstStyle/>
                    <a:p>
                      <a:pPr marL="0" algn="ctr" defTabSz="914400" rtl="0" eaLnBrk="1" latinLnBrk="0" hangingPunct="1"/>
                      <a:r>
                        <a:rPr lang="en-AU" sz="1800" b="1" kern="1200" dirty="0" smtClean="0">
                          <a:solidFill>
                            <a:schemeClr val="dk1"/>
                          </a:solidFill>
                          <a:latin typeface="+mn-lt"/>
                          <a:ea typeface="+mn-ea"/>
                          <a:cs typeface="+mn-cs"/>
                        </a:rPr>
                        <a:t>Dog</a:t>
                      </a:r>
                      <a:endParaRPr lang="en-AU" sz="1800" b="1" kern="1200" dirty="0">
                        <a:solidFill>
                          <a:schemeClr val="dk1"/>
                        </a:solidFill>
                        <a:latin typeface="+mn-lt"/>
                        <a:ea typeface="+mn-ea"/>
                        <a:cs typeface="+mn-cs"/>
                      </a:endParaRP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81137822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352928" cy="731168"/>
          </a:xfrm>
        </p:spPr>
        <p:txBody>
          <a:bodyPr/>
          <a:lstStyle/>
          <a:p>
            <a:r>
              <a:rPr lang="en-AU" sz="3600" dirty="0" smtClean="0"/>
              <a:t>Results: Dogs are smarter than cats</a:t>
            </a:r>
            <a:endParaRPr lang="en-AU" sz="3600" dirty="0"/>
          </a:p>
        </p:txBody>
      </p:sp>
      <p:graphicFrame>
        <p:nvGraphicFramePr>
          <p:cNvPr id="4" name="Table 3"/>
          <p:cNvGraphicFramePr>
            <a:graphicFrameLocks noGrp="1"/>
          </p:cNvGraphicFramePr>
          <p:nvPr>
            <p:extLst>
              <p:ext uri="{D42A27DB-BD31-4B8C-83A1-F6EECF244321}">
                <p14:modId xmlns:p14="http://schemas.microsoft.com/office/powerpoint/2010/main" val="1503212685"/>
              </p:ext>
            </p:extLst>
          </p:nvPr>
        </p:nvGraphicFramePr>
        <p:xfrm>
          <a:off x="107504" y="1268760"/>
          <a:ext cx="8928992" cy="5408182"/>
        </p:xfrm>
        <a:graphic>
          <a:graphicData uri="http://schemas.openxmlformats.org/drawingml/2006/table">
            <a:tbl>
              <a:tblPr firstRow="1" bandRow="1">
                <a:tableStyleId>{5C22544A-7EE6-4342-B048-85BDC9FD1C3A}</a:tableStyleId>
              </a:tblPr>
              <a:tblGrid>
                <a:gridCol w="7684788">
                  <a:extLst>
                    <a:ext uri="{9D8B030D-6E8A-4147-A177-3AD203B41FA5}">
                      <a16:colId xmlns:a16="http://schemas.microsoft.com/office/drawing/2014/main" val="20000"/>
                    </a:ext>
                  </a:extLst>
                </a:gridCol>
                <a:gridCol w="1244204">
                  <a:extLst>
                    <a:ext uri="{9D8B030D-6E8A-4147-A177-3AD203B41FA5}">
                      <a16:colId xmlns:a16="http://schemas.microsoft.com/office/drawing/2014/main" val="20001"/>
                    </a:ext>
                  </a:extLst>
                </a:gridCol>
              </a:tblGrid>
              <a:tr h="299632">
                <a:tc>
                  <a:txBody>
                    <a:bodyPr/>
                    <a:lstStyle/>
                    <a:p>
                      <a:r>
                        <a:rPr lang="en-AU" sz="1400" dirty="0" smtClean="0"/>
                        <a:t>Characteristic</a:t>
                      </a:r>
                      <a:endParaRPr lang="en-AU" sz="1400" dirty="0"/>
                    </a:p>
                  </a:txBody>
                  <a:tcPr/>
                </a:tc>
                <a:tc>
                  <a:txBody>
                    <a:bodyPr/>
                    <a:lstStyle/>
                    <a:p>
                      <a:pPr algn="ctr"/>
                      <a:r>
                        <a:rPr lang="en-AU" sz="1400" dirty="0" smtClean="0"/>
                        <a:t>Cat</a:t>
                      </a:r>
                      <a:r>
                        <a:rPr lang="en-AU" sz="1400" baseline="0" dirty="0" smtClean="0"/>
                        <a:t> or dog?</a:t>
                      </a:r>
                      <a:endParaRPr lang="en-AU" sz="1400" dirty="0"/>
                    </a:p>
                  </a:txBody>
                  <a:tcPr/>
                </a:tc>
                <a:extLst>
                  <a:ext uri="{0D108BD9-81ED-4DB2-BD59-A6C34878D82A}">
                    <a16:rowId xmlns:a16="http://schemas.microsoft.com/office/drawing/2014/main" val="10000"/>
                  </a:ext>
                </a:extLst>
              </a:tr>
              <a:tr h="269669">
                <a:tc>
                  <a:txBody>
                    <a:bodyPr/>
                    <a:lstStyle/>
                    <a:p>
                      <a:r>
                        <a:rPr lang="en-AU" sz="1200" dirty="0" smtClean="0"/>
                        <a:t>Brain size</a:t>
                      </a:r>
                      <a:r>
                        <a:rPr lang="en-AU" sz="1200" baseline="0" dirty="0" smtClean="0"/>
                        <a:t> - </a:t>
                      </a:r>
                      <a:r>
                        <a:rPr lang="en-AU" sz="1200" dirty="0" smtClean="0"/>
                        <a:t>number</a:t>
                      </a:r>
                      <a:r>
                        <a:rPr lang="en-AU" sz="1200" baseline="0" dirty="0" smtClean="0"/>
                        <a:t> of neurons in the cortex: cats = 300 million; dogs = 160 million</a:t>
                      </a:r>
                      <a:endParaRPr lang="en-AU" sz="1200" dirty="0"/>
                    </a:p>
                  </a:txBody>
                  <a:tcPr/>
                </a:tc>
                <a:tc>
                  <a:txBody>
                    <a:bodyPr/>
                    <a:lstStyle/>
                    <a:p>
                      <a:pPr algn="ctr"/>
                      <a:r>
                        <a:rPr lang="en-AU" sz="1200" b="1" dirty="0" smtClean="0"/>
                        <a:t>Cat</a:t>
                      </a:r>
                      <a:endParaRPr lang="en-AU" sz="1200" b="1" dirty="0"/>
                    </a:p>
                  </a:txBody>
                  <a:tcPr/>
                </a:tc>
                <a:extLst>
                  <a:ext uri="{0D108BD9-81ED-4DB2-BD59-A6C34878D82A}">
                    <a16:rowId xmlns:a16="http://schemas.microsoft.com/office/drawing/2014/main" val="10001"/>
                  </a:ext>
                </a:extLst>
              </a:tr>
              <a:tr h="269669">
                <a:tc>
                  <a:txBody>
                    <a:bodyPr/>
                    <a:lstStyle/>
                    <a:p>
                      <a:r>
                        <a:rPr lang="en-AU" sz="1200" dirty="0" smtClean="0"/>
                        <a:t>Date of domestication</a:t>
                      </a:r>
                      <a:r>
                        <a:rPr lang="en-AU" sz="1200" baseline="0" dirty="0" smtClean="0"/>
                        <a:t> - </a:t>
                      </a:r>
                      <a:r>
                        <a:rPr lang="en-AU" sz="1200" dirty="0" smtClean="0"/>
                        <a:t>DNA evidence: dogs = 50,000 years ago; cats = 9,500</a:t>
                      </a:r>
                      <a:r>
                        <a:rPr lang="en-AU" sz="1200" baseline="0" dirty="0" smtClean="0"/>
                        <a:t> years ago</a:t>
                      </a:r>
                      <a:endParaRPr lang="en-AU" sz="1200" dirty="0"/>
                    </a:p>
                  </a:txBody>
                  <a:tcPr/>
                </a:tc>
                <a:tc>
                  <a:txBody>
                    <a:bodyPr/>
                    <a:lstStyle/>
                    <a:p>
                      <a:pPr algn="ctr"/>
                      <a:r>
                        <a:rPr lang="en-AU" sz="1200" b="1" dirty="0" smtClean="0"/>
                        <a:t>Dog</a:t>
                      </a:r>
                      <a:endParaRPr lang="en-AU" sz="1200" b="1" dirty="0"/>
                    </a:p>
                  </a:txBody>
                  <a:tcPr/>
                </a:tc>
                <a:extLst>
                  <a:ext uri="{0D108BD9-81ED-4DB2-BD59-A6C34878D82A}">
                    <a16:rowId xmlns:a16="http://schemas.microsoft.com/office/drawing/2014/main" val="10002"/>
                  </a:ext>
                </a:extLst>
              </a:tr>
              <a:tr h="449448">
                <a:tc>
                  <a:txBody>
                    <a:bodyPr/>
                    <a:lstStyle/>
                    <a:p>
                      <a:r>
                        <a:rPr lang="en-AU" sz="1200" dirty="0" smtClean="0"/>
                        <a:t>Bonding with owner</a:t>
                      </a:r>
                      <a:r>
                        <a:rPr lang="en-AU" sz="1200" baseline="0" dirty="0" smtClean="0"/>
                        <a:t> - </a:t>
                      </a:r>
                      <a:r>
                        <a:rPr lang="en-AU" sz="1200" dirty="0" smtClean="0"/>
                        <a:t>evolutionary</a:t>
                      </a:r>
                      <a:r>
                        <a:rPr lang="en-AU" sz="1200" baseline="0" dirty="0" smtClean="0"/>
                        <a:t> explanation:</a:t>
                      </a:r>
                      <a:r>
                        <a:rPr lang="en-AU" sz="1200" dirty="0" smtClean="0"/>
                        <a:t> cats are loners; dogs are descended from pack animals and have a tendency to affiliate</a:t>
                      </a:r>
                      <a:endParaRPr lang="en-AU" sz="1200" dirty="0"/>
                    </a:p>
                  </a:txBody>
                  <a:tcPr/>
                </a:tc>
                <a:tc>
                  <a:txBody>
                    <a:bodyPr/>
                    <a:lstStyle/>
                    <a:p>
                      <a:pPr algn="ctr"/>
                      <a:r>
                        <a:rPr lang="en-AU" sz="1200" b="1" dirty="0" smtClean="0"/>
                        <a:t>Dog</a:t>
                      </a:r>
                      <a:endParaRPr lang="en-AU" sz="1200" b="1" dirty="0"/>
                    </a:p>
                  </a:txBody>
                  <a:tcPr/>
                </a:tc>
                <a:extLst>
                  <a:ext uri="{0D108BD9-81ED-4DB2-BD59-A6C34878D82A}">
                    <a16:rowId xmlns:a16="http://schemas.microsoft.com/office/drawing/2014/main" val="10003"/>
                  </a:ext>
                </a:extLst>
              </a:tr>
              <a:tr h="449448">
                <a:tc>
                  <a:txBody>
                    <a:bodyPr/>
                    <a:lstStyle/>
                    <a:p>
                      <a:r>
                        <a:rPr lang="en-AU" sz="1200" dirty="0" smtClean="0"/>
                        <a:t>Popularity: 204 million cats in the top 10 cat-owning countries  in the world; fewer than 173 million dogs in the top-10 dog-owning countries in the world</a:t>
                      </a:r>
                      <a:endParaRPr lang="en-AU" sz="1200" dirty="0"/>
                    </a:p>
                  </a:txBody>
                  <a:tcPr/>
                </a:tc>
                <a:tc>
                  <a:txBody>
                    <a:bodyPr/>
                    <a:lstStyle/>
                    <a:p>
                      <a:pPr algn="ctr"/>
                      <a:r>
                        <a:rPr lang="en-AU" sz="1200" b="1" dirty="0" smtClean="0"/>
                        <a:t>Cat</a:t>
                      </a:r>
                      <a:endParaRPr lang="en-AU" sz="1200" b="1" dirty="0"/>
                    </a:p>
                  </a:txBody>
                  <a:tcPr/>
                </a:tc>
                <a:extLst>
                  <a:ext uri="{0D108BD9-81ED-4DB2-BD59-A6C34878D82A}">
                    <a16:rowId xmlns:a16="http://schemas.microsoft.com/office/drawing/2014/main" val="10004"/>
                  </a:ext>
                </a:extLst>
              </a:tr>
              <a:tr h="449448">
                <a:tc>
                  <a:txBody>
                    <a:bodyPr/>
                    <a:lstStyle/>
                    <a:p>
                      <a:r>
                        <a:rPr lang="en-AU" sz="1200" dirty="0" smtClean="0"/>
                        <a:t>Cognition: cats equally capable</a:t>
                      </a:r>
                      <a:r>
                        <a:rPr lang="en-AU" sz="1200" baseline="0" dirty="0" smtClean="0"/>
                        <a:t> as dogs when following pointing gestures to find food; dogs more likely to solicit help from owners by gaze alternation whereas cats mostly try in vain to find food</a:t>
                      </a:r>
                      <a:endParaRPr lang="en-AU" sz="1200" dirty="0"/>
                    </a:p>
                  </a:txBody>
                  <a:tcPr/>
                </a:tc>
                <a:tc>
                  <a:txBody>
                    <a:bodyPr/>
                    <a:lstStyle/>
                    <a:p>
                      <a:pPr algn="ctr"/>
                      <a:r>
                        <a:rPr lang="en-AU" sz="1200" b="1" dirty="0" smtClean="0"/>
                        <a:t>Dog</a:t>
                      </a:r>
                      <a:endParaRPr lang="en-AU" sz="1200" b="1" dirty="0"/>
                    </a:p>
                  </a:txBody>
                  <a:tcPr/>
                </a:tc>
                <a:extLst>
                  <a:ext uri="{0D108BD9-81ED-4DB2-BD59-A6C34878D82A}">
                    <a16:rowId xmlns:a16="http://schemas.microsoft.com/office/drawing/2014/main" val="10005"/>
                  </a:ext>
                </a:extLst>
              </a:tr>
              <a:tr h="449448">
                <a:tc>
                  <a:txBody>
                    <a:bodyPr/>
                    <a:lstStyle/>
                    <a:p>
                      <a:r>
                        <a:rPr lang="en-AU" sz="1200" dirty="0" smtClean="0"/>
                        <a:t>Problem solving: neither cats nor dogs</a:t>
                      </a:r>
                      <a:r>
                        <a:rPr lang="en-AU" sz="1200" baseline="0" dirty="0" smtClean="0"/>
                        <a:t> understand “X marks the spot”; seeing eye dogs demonstrate problem-solving capacities when the need arises</a:t>
                      </a:r>
                      <a:endParaRPr lang="en-AU" sz="1200" dirty="0"/>
                    </a:p>
                  </a:txBody>
                  <a:tcPr/>
                </a:tc>
                <a:tc>
                  <a:txBody>
                    <a:bodyPr/>
                    <a:lstStyle/>
                    <a:p>
                      <a:pPr algn="ctr"/>
                      <a:r>
                        <a:rPr lang="en-AU" sz="1200" b="1" dirty="0" smtClean="0"/>
                        <a:t>Dog</a:t>
                      </a:r>
                      <a:endParaRPr lang="en-AU" sz="1200" b="1" dirty="0"/>
                    </a:p>
                  </a:txBody>
                  <a:tcPr/>
                </a:tc>
                <a:extLst>
                  <a:ext uri="{0D108BD9-81ED-4DB2-BD59-A6C34878D82A}">
                    <a16:rowId xmlns:a16="http://schemas.microsoft.com/office/drawing/2014/main" val="10006"/>
                  </a:ext>
                </a:extLst>
              </a:tr>
              <a:tr h="449448">
                <a:tc>
                  <a:txBody>
                    <a:bodyPr/>
                    <a:lstStyle/>
                    <a:p>
                      <a:r>
                        <a:rPr lang="en-AU" sz="1200" dirty="0" smtClean="0"/>
                        <a:t>Vocalisation: dogs have greater vocal flexibility than cats,  but cats can modify their sound patterns for purpose, e.g. </a:t>
                      </a:r>
                      <a:r>
                        <a:rPr lang="en-AU" sz="1200" baseline="0" dirty="0" smtClean="0"/>
                        <a:t>cats can solicit human nurturing by embedding an urgent high-frequency miaow into a purr</a:t>
                      </a:r>
                      <a:endParaRPr lang="en-AU" sz="1200" dirty="0"/>
                    </a:p>
                  </a:txBody>
                  <a:tcPr/>
                </a:tc>
                <a:tc>
                  <a:txBody>
                    <a:bodyPr/>
                    <a:lstStyle/>
                    <a:p>
                      <a:pPr algn="ctr"/>
                      <a:r>
                        <a:rPr lang="en-AU" sz="1200" b="1" dirty="0" smtClean="0"/>
                        <a:t>Cat</a:t>
                      </a:r>
                      <a:endParaRPr lang="en-AU" sz="1200" b="1" dirty="0"/>
                    </a:p>
                  </a:txBody>
                  <a:tcPr/>
                </a:tc>
                <a:extLst>
                  <a:ext uri="{0D108BD9-81ED-4DB2-BD59-A6C34878D82A}">
                    <a16:rowId xmlns:a16="http://schemas.microsoft.com/office/drawing/2014/main" val="10007"/>
                  </a:ext>
                </a:extLst>
              </a:tr>
              <a:tr h="449448">
                <a:tc>
                  <a:txBody>
                    <a:bodyPr/>
                    <a:lstStyle/>
                    <a:p>
                      <a:r>
                        <a:rPr lang="en-AU" sz="1200" dirty="0" smtClean="0"/>
                        <a:t>Ability to be trained: Cats respond to stimulus and reinforcement, but dogs learn in the same way as human infants </a:t>
                      </a:r>
                      <a:r>
                        <a:rPr lang="en-AU" sz="1200" baseline="0" dirty="0" smtClean="0"/>
                        <a:t>by utilising cues such as eye contact, gesture and vocalisation, and through direct imitation of owners  </a:t>
                      </a:r>
                      <a:endParaRPr lang="en-AU" sz="1200" dirty="0"/>
                    </a:p>
                  </a:txBody>
                  <a:tcPr/>
                </a:tc>
                <a:tc>
                  <a:txBody>
                    <a:bodyPr/>
                    <a:lstStyle/>
                    <a:p>
                      <a:pPr algn="ctr"/>
                      <a:r>
                        <a:rPr lang="en-AU" sz="1200" b="1" dirty="0" smtClean="0"/>
                        <a:t>Dog</a:t>
                      </a:r>
                      <a:endParaRPr lang="en-AU" sz="1200" b="1" dirty="0"/>
                    </a:p>
                  </a:txBody>
                  <a:tcPr/>
                </a:tc>
                <a:extLst>
                  <a:ext uri="{0D108BD9-81ED-4DB2-BD59-A6C34878D82A}">
                    <a16:rowId xmlns:a16="http://schemas.microsoft.com/office/drawing/2014/main" val="10008"/>
                  </a:ext>
                </a:extLst>
              </a:tr>
              <a:tr h="6292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dk1"/>
                          </a:solidFill>
                          <a:latin typeface="+mn-lt"/>
                          <a:ea typeface="+mn-ea"/>
                          <a:cs typeface="+mn-cs"/>
                        </a:rPr>
                        <a:t>Super-senses: the average cat, with 200 million smell receptors, has a more acute</a:t>
                      </a:r>
                      <a:r>
                        <a:rPr lang="en-AU" sz="1200" kern="1200" baseline="0" dirty="0" smtClean="0">
                          <a:solidFill>
                            <a:schemeClr val="dk1"/>
                          </a:solidFill>
                          <a:latin typeface="+mn-lt"/>
                          <a:ea typeface="+mn-ea"/>
                          <a:cs typeface="+mn-cs"/>
                        </a:rPr>
                        <a:t> sense of smell than the average dog; cats can see in dimmer light conditions than dogs; a cat’s auditory range (45 to 64,000 hertz) exceeds that for dogs (67 </a:t>
                      </a:r>
                      <a:r>
                        <a:rPr lang="en-AU" sz="1200" kern="1200" dirty="0" smtClean="0">
                          <a:solidFill>
                            <a:schemeClr val="dk1"/>
                          </a:solidFill>
                          <a:latin typeface="+mn-lt"/>
                          <a:ea typeface="+mn-ea"/>
                          <a:cs typeface="+mn-cs"/>
                        </a:rPr>
                        <a:t>and 45,000 hertz)</a:t>
                      </a:r>
                    </a:p>
                  </a:txBody>
                  <a:tcPr/>
                </a:tc>
                <a:tc>
                  <a:txBody>
                    <a:bodyPr/>
                    <a:lstStyle/>
                    <a:p>
                      <a:pPr marL="0" algn="ctr" defTabSz="914400" rtl="0" eaLnBrk="1" latinLnBrk="0" hangingPunct="1"/>
                      <a:r>
                        <a:rPr lang="en-AU" sz="1200" b="1" kern="1200" dirty="0" smtClean="0">
                          <a:solidFill>
                            <a:schemeClr val="dk1"/>
                          </a:solidFill>
                          <a:latin typeface="+mn-lt"/>
                          <a:ea typeface="+mn-ea"/>
                          <a:cs typeface="+mn-cs"/>
                        </a:rPr>
                        <a:t>Cat</a:t>
                      </a:r>
                      <a:endParaRPr lang="en-AU" sz="1200" b="1" kern="1200" dirty="0">
                        <a:solidFill>
                          <a:schemeClr val="dk1"/>
                        </a:solidFill>
                        <a:latin typeface="+mn-lt"/>
                        <a:ea typeface="+mn-ea"/>
                        <a:cs typeface="+mn-cs"/>
                      </a:endParaRPr>
                    </a:p>
                  </a:txBody>
                  <a:tcPr/>
                </a:tc>
                <a:extLst>
                  <a:ext uri="{0D108BD9-81ED-4DB2-BD59-A6C34878D82A}">
                    <a16:rowId xmlns:a16="http://schemas.microsoft.com/office/drawing/2014/main" val="10009"/>
                  </a:ext>
                </a:extLst>
              </a:tr>
              <a:tr h="449448">
                <a:tc>
                  <a:txBody>
                    <a:bodyPr/>
                    <a:lstStyle/>
                    <a:p>
                      <a:r>
                        <a:rPr lang="en-AU" sz="1200" kern="1200" dirty="0" smtClean="0">
                          <a:solidFill>
                            <a:schemeClr val="dk1"/>
                          </a:solidFill>
                          <a:latin typeface="+mn-lt"/>
                          <a:ea typeface="+mn-ea"/>
                          <a:cs typeface="+mn-cs"/>
                        </a:rPr>
                        <a:t>Eco-friendliness: a medium-sized dog’s ecological footprint (the area  of land required to keep it fed) is 0.28 hectares per year compared</a:t>
                      </a:r>
                      <a:r>
                        <a:rPr lang="en-AU" sz="1200" kern="1200" baseline="0" dirty="0" smtClean="0">
                          <a:solidFill>
                            <a:schemeClr val="dk1"/>
                          </a:solidFill>
                          <a:latin typeface="+mn-lt"/>
                          <a:ea typeface="+mn-ea"/>
                          <a:cs typeface="+mn-cs"/>
                        </a:rPr>
                        <a:t> with an average cat’s </a:t>
                      </a:r>
                      <a:r>
                        <a:rPr lang="en-AU" sz="1200" kern="1200" baseline="0" dirty="0" err="1" smtClean="0">
                          <a:solidFill>
                            <a:schemeClr val="dk1"/>
                          </a:solidFill>
                          <a:latin typeface="+mn-lt"/>
                          <a:ea typeface="+mn-ea"/>
                          <a:cs typeface="+mn-cs"/>
                        </a:rPr>
                        <a:t>pawprint</a:t>
                      </a:r>
                      <a:r>
                        <a:rPr lang="en-AU" sz="1200" kern="1200" baseline="0" dirty="0" smtClean="0">
                          <a:solidFill>
                            <a:schemeClr val="dk1"/>
                          </a:solidFill>
                          <a:latin typeface="+mn-lt"/>
                          <a:ea typeface="+mn-ea"/>
                          <a:cs typeface="+mn-cs"/>
                        </a:rPr>
                        <a:t> of 0.15 hectares per year</a:t>
                      </a:r>
                      <a:endParaRPr lang="en-AU" sz="1200" kern="1200" dirty="0">
                        <a:solidFill>
                          <a:schemeClr val="dk1"/>
                        </a:solidFill>
                        <a:latin typeface="+mn-lt"/>
                        <a:ea typeface="+mn-ea"/>
                        <a:cs typeface="+mn-cs"/>
                      </a:endParaRPr>
                    </a:p>
                  </a:txBody>
                  <a:tcPr/>
                </a:tc>
                <a:tc>
                  <a:txBody>
                    <a:bodyPr/>
                    <a:lstStyle/>
                    <a:p>
                      <a:pPr marL="0" algn="ctr" defTabSz="914400" rtl="0" eaLnBrk="1" latinLnBrk="0" hangingPunct="1"/>
                      <a:r>
                        <a:rPr lang="en-AU" sz="1200" b="1" kern="1200" dirty="0" smtClean="0">
                          <a:solidFill>
                            <a:schemeClr val="dk1"/>
                          </a:solidFill>
                          <a:latin typeface="+mn-lt"/>
                          <a:ea typeface="+mn-ea"/>
                          <a:cs typeface="+mn-cs"/>
                        </a:rPr>
                        <a:t>Cat</a:t>
                      </a:r>
                      <a:endParaRPr lang="en-AU" sz="1200" b="1" kern="1200" dirty="0">
                        <a:solidFill>
                          <a:schemeClr val="dk1"/>
                        </a:solidFill>
                        <a:latin typeface="+mn-lt"/>
                        <a:ea typeface="+mn-ea"/>
                        <a:cs typeface="+mn-cs"/>
                      </a:endParaRPr>
                    </a:p>
                  </a:txBody>
                  <a:tcPr/>
                </a:tc>
                <a:extLst>
                  <a:ext uri="{0D108BD9-81ED-4DB2-BD59-A6C34878D82A}">
                    <a16:rowId xmlns:a16="http://schemas.microsoft.com/office/drawing/2014/main" val="10010"/>
                  </a:ext>
                </a:extLst>
              </a:tr>
              <a:tr h="714262">
                <a:tc>
                  <a:txBody>
                    <a:bodyPr/>
                    <a:lstStyle/>
                    <a:p>
                      <a:r>
                        <a:rPr lang="en-AU" sz="1200" kern="1200" dirty="0" smtClean="0">
                          <a:solidFill>
                            <a:schemeClr val="dk1"/>
                          </a:solidFill>
                          <a:latin typeface="+mn-lt"/>
                          <a:ea typeface="+mn-ea"/>
                          <a:cs typeface="+mn-cs"/>
                        </a:rPr>
                        <a:t>Utility: dogs can hunt, herd, guard, sniff out drugs and bombs, guide blind people, race for sport, pull sleds, find someone in an avalanche and increase cardiovascular and immune effects in owners  when out for walks; cats  are useful during mice infestations. </a:t>
                      </a:r>
                      <a:endParaRPr lang="en-AU" sz="1200" kern="1200" dirty="0">
                        <a:solidFill>
                          <a:schemeClr val="dk1"/>
                        </a:solidFill>
                        <a:latin typeface="+mn-lt"/>
                        <a:ea typeface="+mn-ea"/>
                        <a:cs typeface="+mn-cs"/>
                      </a:endParaRPr>
                    </a:p>
                  </a:txBody>
                  <a:tcPr/>
                </a:tc>
                <a:tc>
                  <a:txBody>
                    <a:bodyPr/>
                    <a:lstStyle/>
                    <a:p>
                      <a:pPr marL="0" algn="ctr" defTabSz="914400" rtl="0" eaLnBrk="1" latinLnBrk="0" hangingPunct="1"/>
                      <a:r>
                        <a:rPr lang="en-AU" sz="1200" b="1" kern="1200" dirty="0" smtClean="0">
                          <a:solidFill>
                            <a:schemeClr val="dk1"/>
                          </a:solidFill>
                          <a:latin typeface="+mn-lt"/>
                          <a:ea typeface="+mn-ea"/>
                          <a:cs typeface="+mn-cs"/>
                        </a:rPr>
                        <a:t>Dog</a:t>
                      </a:r>
                      <a:endParaRPr lang="en-AU" sz="1200" b="1" kern="1200" dirty="0">
                        <a:solidFill>
                          <a:schemeClr val="dk1"/>
                        </a:solidFill>
                        <a:latin typeface="+mn-lt"/>
                        <a:ea typeface="+mn-ea"/>
                        <a:cs typeface="+mn-cs"/>
                      </a:endParaRP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61175683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424936" cy="803176"/>
          </a:xfrm>
        </p:spPr>
        <p:txBody>
          <a:bodyPr/>
          <a:lstStyle/>
          <a:p>
            <a:r>
              <a:rPr lang="en-AU" sz="2400" dirty="0" smtClean="0"/>
              <a:t>Science curriculum outcome mapping and progression: </a:t>
            </a:r>
            <a:br>
              <a:rPr lang="en-AU" sz="2400" dirty="0" smtClean="0"/>
            </a:br>
            <a:r>
              <a:rPr lang="en-AU" sz="2400" dirty="0" smtClean="0"/>
              <a:t>Are </a:t>
            </a:r>
            <a:r>
              <a:rPr lang="en-AU" sz="2400" dirty="0"/>
              <a:t>cats smarter than dogs?</a:t>
            </a:r>
          </a:p>
        </p:txBody>
      </p:sp>
      <p:sp>
        <p:nvSpPr>
          <p:cNvPr id="3" name="Content Placeholder 2"/>
          <p:cNvSpPr>
            <a:spLocks noGrp="1"/>
          </p:cNvSpPr>
          <p:nvPr>
            <p:ph idx="1"/>
          </p:nvPr>
        </p:nvSpPr>
        <p:spPr>
          <a:xfrm>
            <a:off x="251520" y="1340768"/>
            <a:ext cx="8496944" cy="360040"/>
          </a:xfrm>
        </p:spPr>
        <p:txBody>
          <a:bodyPr/>
          <a:lstStyle/>
          <a:p>
            <a:pPr marL="0" indent="0">
              <a:buNone/>
            </a:pPr>
            <a:r>
              <a:rPr lang="en-AU" sz="1600" dirty="0" smtClean="0"/>
              <a:t>Strand: </a:t>
            </a:r>
            <a:r>
              <a:rPr lang="en-AU" sz="1600" b="0" dirty="0" smtClean="0"/>
              <a:t>Science inquiry skills                       </a:t>
            </a:r>
            <a:r>
              <a:rPr lang="en-US" sz="1600" dirty="0" smtClean="0"/>
              <a:t>Sub-strand: </a:t>
            </a:r>
            <a:r>
              <a:rPr lang="en-US" sz="1600" b="0" dirty="0" err="1" smtClean="0"/>
              <a:t>Analysing</a:t>
            </a:r>
            <a:r>
              <a:rPr lang="en-US" sz="1600" b="0" dirty="0" smtClean="0"/>
              <a:t> and evaluating data</a:t>
            </a:r>
            <a:endParaRPr lang="en-AU" sz="1600" b="0" dirty="0"/>
          </a:p>
          <a:p>
            <a:pPr marL="0" indent="0">
              <a:buNone/>
            </a:pPr>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2272611692"/>
              </p:ext>
            </p:extLst>
          </p:nvPr>
        </p:nvGraphicFramePr>
        <p:xfrm>
          <a:off x="251520" y="1700808"/>
          <a:ext cx="8640960" cy="5059996"/>
        </p:xfrm>
        <a:graphic>
          <a:graphicData uri="http://schemas.openxmlformats.org/drawingml/2006/table">
            <a:tbl>
              <a:tblPr firstRow="1" bandRow="1">
                <a:tableStyleId>{5C22544A-7EE6-4342-B048-85BDC9FD1C3A}</a:tableStyleId>
              </a:tblPr>
              <a:tblGrid>
                <a:gridCol w="744910">
                  <a:extLst>
                    <a:ext uri="{9D8B030D-6E8A-4147-A177-3AD203B41FA5}">
                      <a16:colId xmlns:a16="http://schemas.microsoft.com/office/drawing/2014/main" val="20000"/>
                    </a:ext>
                  </a:extLst>
                </a:gridCol>
                <a:gridCol w="4727698">
                  <a:extLst>
                    <a:ext uri="{9D8B030D-6E8A-4147-A177-3AD203B41FA5}">
                      <a16:colId xmlns:a16="http://schemas.microsoft.com/office/drawing/2014/main" val="20001"/>
                    </a:ext>
                  </a:extLst>
                </a:gridCol>
                <a:gridCol w="3168352">
                  <a:extLst>
                    <a:ext uri="{9D8B030D-6E8A-4147-A177-3AD203B41FA5}">
                      <a16:colId xmlns:a16="http://schemas.microsoft.com/office/drawing/2014/main" val="20002"/>
                    </a:ext>
                  </a:extLst>
                </a:gridCol>
              </a:tblGrid>
              <a:tr h="382407">
                <a:tc>
                  <a:txBody>
                    <a:bodyPr/>
                    <a:lstStyle/>
                    <a:p>
                      <a:pPr algn="ctr"/>
                      <a:r>
                        <a:rPr lang="en-US" sz="1600" dirty="0" smtClean="0"/>
                        <a:t>Level</a:t>
                      </a:r>
                      <a:endParaRPr lang="en-AU" sz="1600" dirty="0"/>
                    </a:p>
                  </a:txBody>
                  <a:tcPr/>
                </a:tc>
                <a:tc>
                  <a:txBody>
                    <a:bodyPr/>
                    <a:lstStyle/>
                    <a:p>
                      <a:r>
                        <a:rPr lang="en-US" sz="1600" dirty="0" smtClean="0"/>
                        <a:t>Content description</a:t>
                      </a:r>
                      <a:endParaRPr lang="en-AU" sz="1600" dirty="0"/>
                    </a:p>
                  </a:txBody>
                  <a:tcPr/>
                </a:tc>
                <a:tc>
                  <a:txBody>
                    <a:bodyPr/>
                    <a:lstStyle/>
                    <a:p>
                      <a:r>
                        <a:rPr lang="en-AU" sz="1600" dirty="0" smtClean="0"/>
                        <a:t>Conceptual</a:t>
                      </a:r>
                      <a:r>
                        <a:rPr lang="en-AU" sz="1600" baseline="0" dirty="0" smtClean="0"/>
                        <a:t> development</a:t>
                      </a:r>
                      <a:endParaRPr lang="en-AU" sz="1600" dirty="0"/>
                    </a:p>
                  </a:txBody>
                  <a:tcPr/>
                </a:tc>
                <a:extLst>
                  <a:ext uri="{0D108BD9-81ED-4DB2-BD59-A6C34878D82A}">
                    <a16:rowId xmlns:a16="http://schemas.microsoft.com/office/drawing/2014/main" val="10000"/>
                  </a:ext>
                </a:extLst>
              </a:tr>
              <a:tr h="337673">
                <a:tc>
                  <a:txBody>
                    <a:bodyPr/>
                    <a:lstStyle/>
                    <a:p>
                      <a:pPr algn="ctr"/>
                      <a:r>
                        <a:rPr lang="en-US" dirty="0" smtClean="0"/>
                        <a:t>C</a:t>
                      </a:r>
                      <a:endParaRPr lang="en-AU" dirty="0"/>
                    </a:p>
                  </a:txBody>
                  <a:tcPr/>
                </a:tc>
                <a:tc>
                  <a:txBody>
                    <a:bodyPr/>
                    <a:lstStyle/>
                    <a:p>
                      <a:r>
                        <a:rPr lang="en-US" sz="1400" kern="1200" dirty="0" smtClean="0">
                          <a:solidFill>
                            <a:schemeClr val="dk1"/>
                          </a:solidFill>
                          <a:latin typeface="+mn-lt"/>
                          <a:ea typeface="+mn-ea"/>
                          <a:cs typeface="+mn-cs"/>
                        </a:rPr>
                        <a:t>Make links between observations and findings</a:t>
                      </a:r>
                      <a:endParaRPr lang="en-AU" sz="1400" kern="1200" dirty="0">
                        <a:solidFill>
                          <a:schemeClr val="dk1"/>
                        </a:solidFill>
                        <a:latin typeface="+mn-lt"/>
                        <a:ea typeface="+mn-ea"/>
                        <a:cs typeface="+mn-cs"/>
                      </a:endParaRPr>
                    </a:p>
                  </a:txBody>
                  <a:tcPr/>
                </a:tc>
                <a:tc>
                  <a:txBody>
                    <a:bodyPr/>
                    <a:lstStyle/>
                    <a:p>
                      <a:r>
                        <a:rPr lang="en-US" sz="1400" dirty="0" smtClean="0"/>
                        <a:t>Teacher presents selected findings (e.g. popularity, ability to be trained) and discusses student experiences</a:t>
                      </a:r>
                      <a:endParaRPr lang="en-AU" sz="1400" dirty="0"/>
                    </a:p>
                  </a:txBody>
                  <a:tcPr/>
                </a:tc>
                <a:extLst>
                  <a:ext uri="{0D108BD9-81ED-4DB2-BD59-A6C34878D82A}">
                    <a16:rowId xmlns:a16="http://schemas.microsoft.com/office/drawing/2014/main" val="10001"/>
                  </a:ext>
                </a:extLst>
              </a:tr>
              <a:tr h="382407">
                <a:tc>
                  <a:txBody>
                    <a:bodyPr/>
                    <a:lstStyle/>
                    <a:p>
                      <a:pPr algn="ctr"/>
                      <a:r>
                        <a:rPr lang="en-US" dirty="0" smtClean="0"/>
                        <a:t>F-2</a:t>
                      </a:r>
                      <a:endParaRPr lang="en-AU" dirty="0"/>
                    </a:p>
                  </a:txBody>
                  <a:tcPr/>
                </a:tc>
                <a:tc>
                  <a:txBody>
                    <a:bodyPr/>
                    <a:lstStyle/>
                    <a:p>
                      <a:r>
                        <a:rPr lang="en-US" sz="1400" kern="1200" dirty="0" smtClean="0">
                          <a:solidFill>
                            <a:schemeClr val="dk1"/>
                          </a:solidFill>
                          <a:latin typeface="+mn-lt"/>
                          <a:ea typeface="+mn-ea"/>
                          <a:cs typeface="+mn-cs"/>
                        </a:rPr>
                        <a:t>Compare</a:t>
                      </a:r>
                      <a:r>
                        <a:rPr lang="en-US" sz="1400" kern="1200" baseline="0" dirty="0" smtClean="0">
                          <a:solidFill>
                            <a:schemeClr val="dk1"/>
                          </a:solidFill>
                          <a:latin typeface="+mn-lt"/>
                          <a:ea typeface="+mn-ea"/>
                          <a:cs typeface="+mn-cs"/>
                        </a:rPr>
                        <a:t> observations and predictions with those of others</a:t>
                      </a:r>
                      <a:endParaRPr lang="en-AU" sz="1400" kern="1200" dirty="0">
                        <a:solidFill>
                          <a:schemeClr val="dk1"/>
                        </a:solidFill>
                        <a:latin typeface="+mn-lt"/>
                        <a:ea typeface="+mn-ea"/>
                        <a:cs typeface="+mn-cs"/>
                      </a:endParaRPr>
                    </a:p>
                  </a:txBody>
                  <a:tcPr/>
                </a:tc>
                <a:tc>
                  <a:txBody>
                    <a:bodyPr/>
                    <a:lstStyle/>
                    <a:p>
                      <a:r>
                        <a:rPr lang="en-US" sz="1400" dirty="0" smtClean="0"/>
                        <a:t>Student predictions </a:t>
                      </a:r>
                      <a:r>
                        <a:rPr lang="en-US" sz="1400" dirty="0" err="1" smtClean="0"/>
                        <a:t>summarised</a:t>
                      </a:r>
                      <a:r>
                        <a:rPr lang="en-US" sz="1400" dirty="0" smtClean="0"/>
                        <a:t> as a group; compare with actual findings</a:t>
                      </a:r>
                      <a:endParaRPr lang="en-AU" sz="1400" dirty="0"/>
                    </a:p>
                  </a:txBody>
                  <a:tcPr/>
                </a:tc>
                <a:extLst>
                  <a:ext uri="{0D108BD9-81ED-4DB2-BD59-A6C34878D82A}">
                    <a16:rowId xmlns:a16="http://schemas.microsoft.com/office/drawing/2014/main" val="10002"/>
                  </a:ext>
                </a:extLst>
              </a:tr>
              <a:tr h="534323">
                <a:tc>
                  <a:txBody>
                    <a:bodyPr/>
                    <a:lstStyle/>
                    <a:p>
                      <a:pPr algn="ctr"/>
                      <a:r>
                        <a:rPr lang="en-US" dirty="0" smtClean="0"/>
                        <a:t>3&amp;4</a:t>
                      </a:r>
                      <a:endParaRPr lang="en-AU" dirty="0"/>
                    </a:p>
                  </a:txBody>
                  <a:tcPr/>
                </a:tc>
                <a:tc>
                  <a:txBody>
                    <a:bodyPr/>
                    <a:lstStyle/>
                    <a:p>
                      <a:r>
                        <a:rPr lang="en-US" sz="1400" kern="1200" dirty="0" smtClean="0">
                          <a:solidFill>
                            <a:schemeClr val="dk1"/>
                          </a:solidFill>
                          <a:latin typeface="+mn-lt"/>
                          <a:ea typeface="+mn-ea"/>
                          <a:cs typeface="+mn-cs"/>
                        </a:rPr>
                        <a:t>Reflect on an investigation, including whether a test was fair or not</a:t>
                      </a:r>
                      <a:endParaRPr lang="en-AU" sz="1400" kern="1200" dirty="0">
                        <a:solidFill>
                          <a:schemeClr val="dk1"/>
                        </a:solidFill>
                        <a:latin typeface="+mn-lt"/>
                        <a:ea typeface="+mn-ea"/>
                        <a:cs typeface="+mn-cs"/>
                      </a:endParaRPr>
                    </a:p>
                  </a:txBody>
                  <a:tcPr/>
                </a:tc>
                <a:tc>
                  <a:txBody>
                    <a:bodyPr/>
                    <a:lstStyle/>
                    <a:p>
                      <a:r>
                        <a:rPr lang="en-US" sz="1400" dirty="0" smtClean="0"/>
                        <a:t>Discuss ‘fair testing’ in relation</a:t>
                      </a:r>
                      <a:r>
                        <a:rPr lang="en-US" sz="1400" baseline="0" dirty="0" smtClean="0"/>
                        <a:t> to the investigation  </a:t>
                      </a:r>
                      <a:endParaRPr lang="en-AU" sz="1400" dirty="0"/>
                    </a:p>
                  </a:txBody>
                  <a:tcPr/>
                </a:tc>
                <a:extLst>
                  <a:ext uri="{0D108BD9-81ED-4DB2-BD59-A6C34878D82A}">
                    <a16:rowId xmlns:a16="http://schemas.microsoft.com/office/drawing/2014/main" val="10003"/>
                  </a:ext>
                </a:extLst>
              </a:tr>
              <a:tr h="534323">
                <a:tc>
                  <a:txBody>
                    <a:bodyPr/>
                    <a:lstStyle/>
                    <a:p>
                      <a:pPr algn="ctr"/>
                      <a:r>
                        <a:rPr lang="en-US" dirty="0" smtClean="0"/>
                        <a:t>5&amp;6</a:t>
                      </a:r>
                      <a:endParaRPr lang="en-AU" dirty="0"/>
                    </a:p>
                  </a:txBody>
                  <a:tcPr/>
                </a:tc>
                <a:tc>
                  <a:txBody>
                    <a:bodyPr/>
                    <a:lstStyle/>
                    <a:p>
                      <a:r>
                        <a:rPr lang="en-US" sz="1400" kern="1200" dirty="0" smtClean="0">
                          <a:solidFill>
                            <a:schemeClr val="dk1"/>
                          </a:solidFill>
                          <a:latin typeface="+mn-lt"/>
                          <a:ea typeface="+mn-ea"/>
                          <a:cs typeface="+mn-cs"/>
                        </a:rPr>
                        <a:t>Suggest improvements to the methods used</a:t>
                      </a:r>
                      <a:r>
                        <a:rPr lang="en-US" sz="1400" kern="1200" baseline="0" dirty="0" smtClean="0">
                          <a:solidFill>
                            <a:schemeClr val="dk1"/>
                          </a:solidFill>
                          <a:latin typeface="+mn-lt"/>
                          <a:ea typeface="+mn-ea"/>
                          <a:cs typeface="+mn-cs"/>
                        </a:rPr>
                        <a:t> to investigate a question or solve a problem</a:t>
                      </a:r>
                      <a:endParaRPr lang="en-AU" sz="1400" kern="1200" dirty="0">
                        <a:solidFill>
                          <a:schemeClr val="dk1"/>
                        </a:solidFill>
                        <a:latin typeface="+mn-lt"/>
                        <a:ea typeface="+mn-ea"/>
                        <a:cs typeface="+mn-cs"/>
                      </a:endParaRPr>
                    </a:p>
                  </a:txBody>
                  <a:tcPr/>
                </a:tc>
                <a:tc>
                  <a:txBody>
                    <a:bodyPr/>
                    <a:lstStyle/>
                    <a:p>
                      <a:r>
                        <a:rPr lang="en-US" sz="1400" dirty="0" err="1" smtClean="0"/>
                        <a:t>Analyse</a:t>
                      </a:r>
                      <a:r>
                        <a:rPr lang="en-US" sz="1400" dirty="0" smtClean="0"/>
                        <a:t> each criterion and suggest improvements that could be made</a:t>
                      </a:r>
                      <a:endParaRPr lang="en-AU" sz="1400" dirty="0"/>
                    </a:p>
                  </a:txBody>
                  <a:tcPr/>
                </a:tc>
                <a:extLst>
                  <a:ext uri="{0D108BD9-81ED-4DB2-BD59-A6C34878D82A}">
                    <a16:rowId xmlns:a16="http://schemas.microsoft.com/office/drawing/2014/main" val="10004"/>
                  </a:ext>
                </a:extLst>
              </a:tr>
              <a:tr h="754338">
                <a:tc>
                  <a:txBody>
                    <a:bodyPr/>
                    <a:lstStyle/>
                    <a:p>
                      <a:pPr algn="ctr"/>
                      <a:r>
                        <a:rPr lang="en-US" dirty="0" smtClean="0"/>
                        <a:t>7&amp;8</a:t>
                      </a:r>
                      <a:endParaRPr lang="en-AU" dirty="0"/>
                    </a:p>
                  </a:txBody>
                  <a:tcPr/>
                </a:tc>
                <a:tc>
                  <a:txBody>
                    <a:bodyPr/>
                    <a:lstStyle/>
                    <a:p>
                      <a:r>
                        <a:rPr lang="en-US" sz="1400" kern="1200" dirty="0" smtClean="0">
                          <a:solidFill>
                            <a:schemeClr val="dk1"/>
                          </a:solidFill>
                          <a:latin typeface="+mn-lt"/>
                          <a:ea typeface="+mn-ea"/>
                          <a:cs typeface="+mn-cs"/>
                        </a:rPr>
                        <a:t>Reflect on the method</a:t>
                      </a:r>
                      <a:r>
                        <a:rPr lang="en-US" sz="1400" kern="1200" baseline="0" dirty="0" smtClean="0">
                          <a:solidFill>
                            <a:schemeClr val="dk1"/>
                          </a:solidFill>
                          <a:latin typeface="+mn-lt"/>
                          <a:ea typeface="+mn-ea"/>
                          <a:cs typeface="+mn-cs"/>
                        </a:rPr>
                        <a:t> used to investigate a question or solve a problem, including evaluating the quality of data collected, and identify improvements to the method</a:t>
                      </a:r>
                      <a:endParaRPr lang="en-AU" sz="1400" kern="1200" dirty="0">
                        <a:solidFill>
                          <a:schemeClr val="dk1"/>
                        </a:solidFill>
                        <a:latin typeface="+mn-lt"/>
                        <a:ea typeface="+mn-ea"/>
                        <a:cs typeface="+mn-cs"/>
                      </a:endParaRPr>
                    </a:p>
                  </a:txBody>
                  <a:tcPr/>
                </a:tc>
                <a:tc>
                  <a:txBody>
                    <a:bodyPr/>
                    <a:lstStyle/>
                    <a:p>
                      <a:r>
                        <a:rPr lang="en-US" sz="1400" dirty="0" err="1" smtClean="0"/>
                        <a:t>Analyse</a:t>
                      </a:r>
                      <a:r>
                        <a:rPr lang="en-US" sz="1400" dirty="0" smtClean="0"/>
                        <a:t> each criterion and identify the criteria that are relevant/irrelevant to the question, and other criteria that could be used</a:t>
                      </a:r>
                      <a:endParaRPr lang="en-AU" sz="1400" dirty="0"/>
                    </a:p>
                  </a:txBody>
                  <a:tcPr/>
                </a:tc>
                <a:extLst>
                  <a:ext uri="{0D108BD9-81ED-4DB2-BD59-A6C34878D82A}">
                    <a16:rowId xmlns:a16="http://schemas.microsoft.com/office/drawing/2014/main" val="10005"/>
                  </a:ext>
                </a:extLst>
              </a:tr>
              <a:tr h="1414383">
                <a:tc>
                  <a:txBody>
                    <a:bodyPr/>
                    <a:lstStyle/>
                    <a:p>
                      <a:pPr algn="ctr"/>
                      <a:r>
                        <a:rPr lang="en-US" dirty="0" smtClean="0"/>
                        <a:t>9&amp;10</a:t>
                      </a:r>
                      <a:endParaRPr lang="en-AU" dirty="0"/>
                    </a:p>
                  </a:txBody>
                  <a:tcPr/>
                </a:tc>
                <a:tc>
                  <a:txBody>
                    <a:bodyPr/>
                    <a:lstStyle/>
                    <a:p>
                      <a:r>
                        <a:rPr lang="en-US" sz="1400" dirty="0" smtClean="0"/>
                        <a:t>Use knowledge of scientific concepts to evaluate investigation conclusions, including assessing the approaches</a:t>
                      </a:r>
                      <a:r>
                        <a:rPr lang="en-US" sz="1400" baseline="0" dirty="0" smtClean="0"/>
                        <a:t> used to solve problems, critically </a:t>
                      </a:r>
                      <a:r>
                        <a:rPr lang="en-US" sz="1400" baseline="0" dirty="0" err="1" smtClean="0"/>
                        <a:t>analysing</a:t>
                      </a:r>
                      <a:r>
                        <a:rPr lang="en-US" sz="1400" baseline="0" dirty="0" smtClean="0"/>
                        <a:t> the validity of information obtained from …secondary sources, suggesting possible alternative explanations and describing specific ways to improve the quality of data</a:t>
                      </a:r>
                      <a:endParaRPr lang="en-AU" sz="1400" dirty="0"/>
                    </a:p>
                  </a:txBody>
                  <a:tcPr/>
                </a:tc>
                <a:tc>
                  <a:txBody>
                    <a:bodyPr/>
                    <a:lstStyle/>
                    <a:p>
                      <a:r>
                        <a:rPr lang="en-US" sz="1400" kern="1200" dirty="0" smtClean="0">
                          <a:solidFill>
                            <a:schemeClr val="dk1"/>
                          </a:solidFill>
                          <a:latin typeface="+mn-lt"/>
                          <a:ea typeface="+mn-ea"/>
                          <a:cs typeface="+mn-cs"/>
                        </a:rPr>
                        <a:t>Evaluate the investigation’s 11-criteron approach;</a:t>
                      </a:r>
                      <a:r>
                        <a:rPr lang="en-US" sz="1400" kern="1200" baseline="0" dirty="0" smtClean="0">
                          <a:solidFill>
                            <a:schemeClr val="dk1"/>
                          </a:solidFill>
                          <a:latin typeface="+mn-lt"/>
                          <a:ea typeface="+mn-ea"/>
                          <a:cs typeface="+mn-cs"/>
                        </a:rPr>
                        <a:t> suggest ways to improve methodology of a selected criterion; develop, plan and undertake an alternative/extension investigation</a:t>
                      </a:r>
                      <a:r>
                        <a:rPr lang="en-US" sz="1400" kern="1200" dirty="0" smtClean="0">
                          <a:solidFill>
                            <a:schemeClr val="dk1"/>
                          </a:solidFill>
                          <a:latin typeface="+mn-lt"/>
                          <a:ea typeface="+mn-ea"/>
                          <a:cs typeface="+mn-cs"/>
                        </a:rPr>
                        <a:t>  </a:t>
                      </a:r>
                      <a:endParaRPr lang="en-AU" sz="1400" kern="1200" dirty="0">
                        <a:solidFill>
                          <a:schemeClr val="dk1"/>
                        </a:solidFill>
                        <a:latin typeface="+mn-lt"/>
                        <a:ea typeface="+mn-ea"/>
                        <a:cs typeface="+mn-cs"/>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8503665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09600"/>
            <a:ext cx="8496944" cy="803176"/>
          </a:xfrm>
        </p:spPr>
        <p:txBody>
          <a:bodyPr/>
          <a:lstStyle/>
          <a:p>
            <a:r>
              <a:rPr lang="en-AU" sz="3600" dirty="0" smtClean="0"/>
              <a:t>What does it take to be an astronaut?</a:t>
            </a:r>
            <a:endParaRPr lang="en-AU" sz="3600" dirty="0"/>
          </a:p>
        </p:txBody>
      </p:sp>
      <p:pic>
        <p:nvPicPr>
          <p:cNvPr id="4099"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60422" y="1338808"/>
            <a:ext cx="3646692" cy="3674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95536" y="5013176"/>
            <a:ext cx="4176464" cy="1200329"/>
          </a:xfrm>
          <a:prstGeom prst="rect">
            <a:avLst/>
          </a:prstGeom>
          <a:noFill/>
        </p:spPr>
        <p:txBody>
          <a:bodyPr wrap="square" rtlCol="0">
            <a:spAutoFit/>
          </a:bodyPr>
          <a:lstStyle/>
          <a:p>
            <a:r>
              <a:rPr lang="en-AU" sz="1600" dirty="0" smtClean="0"/>
              <a:t>NASA’s physical requirements include:</a:t>
            </a:r>
          </a:p>
          <a:p>
            <a:pPr marL="285750" indent="-285750">
              <a:buFont typeface="Arial" panose="020B0604020202020204" pitchFamily="34" charset="0"/>
              <a:buChar char="•"/>
            </a:pPr>
            <a:r>
              <a:rPr lang="en-AU" sz="1400" dirty="0"/>
              <a:t>b</a:t>
            </a:r>
            <a:r>
              <a:rPr lang="en-AU" sz="1400" dirty="0" smtClean="0"/>
              <a:t>etween 157-190.5 cm height</a:t>
            </a:r>
          </a:p>
          <a:p>
            <a:pPr marL="285750" indent="-285750">
              <a:buFont typeface="Arial" panose="020B0604020202020204" pitchFamily="34" charset="0"/>
              <a:buChar char="•"/>
            </a:pPr>
            <a:r>
              <a:rPr lang="en-AU" sz="1400" dirty="0"/>
              <a:t>s</a:t>
            </a:r>
            <a:r>
              <a:rPr lang="en-AU" sz="1400" dirty="0" smtClean="0"/>
              <a:t>eated blood pressure of 140/90 or less </a:t>
            </a:r>
          </a:p>
          <a:p>
            <a:pPr marL="285750" indent="-285750">
              <a:buFont typeface="Arial" panose="020B0604020202020204" pitchFamily="34" charset="0"/>
              <a:buChar char="•"/>
            </a:pPr>
            <a:r>
              <a:rPr lang="en-AU" sz="1400" dirty="0"/>
              <a:t>e</a:t>
            </a:r>
            <a:r>
              <a:rPr lang="en-AU" sz="1400" dirty="0" smtClean="0"/>
              <a:t>yesight correctable to 20/20 in each eye (LASIK surgery permitted)</a:t>
            </a:r>
            <a:endParaRPr lang="en-AU" sz="1400" dirty="0"/>
          </a:p>
        </p:txBody>
      </p:sp>
      <p:sp>
        <p:nvSpPr>
          <p:cNvPr id="4" name="TextBox 3"/>
          <p:cNvSpPr txBox="1"/>
          <p:nvPr/>
        </p:nvSpPr>
        <p:spPr>
          <a:xfrm>
            <a:off x="4572000" y="1412776"/>
            <a:ext cx="4392488" cy="5355312"/>
          </a:xfrm>
          <a:prstGeom prst="rect">
            <a:avLst/>
          </a:prstGeom>
          <a:solidFill>
            <a:srgbClr val="FFC000"/>
          </a:solidFill>
          <a:ln>
            <a:solidFill>
              <a:schemeClr val="tx1"/>
            </a:solidFill>
            <a:prstDash val="solid"/>
          </a:ln>
        </p:spPr>
        <p:txBody>
          <a:bodyPr wrap="square" rtlCol="0">
            <a:spAutoFit/>
          </a:bodyPr>
          <a:lstStyle/>
          <a:p>
            <a:r>
              <a:rPr lang="en-AU" sz="1800" b="1" dirty="0" smtClean="0"/>
              <a:t>Personal and Social Capability</a:t>
            </a:r>
          </a:p>
          <a:p>
            <a:r>
              <a:rPr lang="en-AU" sz="1800" dirty="0" smtClean="0"/>
              <a:t>Astronauts spend prolonged periods in confined spaces with other people. </a:t>
            </a:r>
          </a:p>
          <a:p>
            <a:r>
              <a:rPr lang="en-AU" sz="1800" b="1" dirty="0"/>
              <a:t>Activity </a:t>
            </a:r>
            <a:r>
              <a:rPr lang="en-AU" sz="1800" b="1" dirty="0" smtClean="0"/>
              <a:t>1</a:t>
            </a:r>
            <a:r>
              <a:rPr lang="en-AU" sz="1800" dirty="0" smtClean="0"/>
              <a:t>: </a:t>
            </a:r>
            <a:r>
              <a:rPr lang="en-AU" sz="1800" dirty="0"/>
              <a:t>Develop strategies </a:t>
            </a:r>
            <a:r>
              <a:rPr lang="en-AU" sz="1800" dirty="0" smtClean="0"/>
              <a:t>to enable people in space to have their own ‘space’  </a:t>
            </a:r>
            <a:endParaRPr lang="en-AU" sz="1800" dirty="0"/>
          </a:p>
          <a:p>
            <a:r>
              <a:rPr lang="en-AU" sz="1800" b="1" i="1" dirty="0" smtClean="0"/>
              <a:t>Activity 2</a:t>
            </a:r>
            <a:r>
              <a:rPr lang="en-AU" sz="1800" dirty="0" smtClean="0"/>
              <a:t>: Determine the ‘top three’ desirable, and ‘bottom three’ undesirable, psychological requirements for an astronaut.</a:t>
            </a:r>
          </a:p>
          <a:p>
            <a:r>
              <a:rPr lang="en-AU" sz="1800" b="1" i="1" dirty="0" smtClean="0"/>
              <a:t>Activity 3</a:t>
            </a:r>
            <a:r>
              <a:rPr lang="en-AU" sz="1800" dirty="0" smtClean="0"/>
              <a:t>: Being confident, adaptable and persistent are important qualities for astronauts.</a:t>
            </a:r>
          </a:p>
          <a:p>
            <a:pPr marL="342900" indent="-342900">
              <a:buAutoNum type="alphaLcParenBoth"/>
            </a:pPr>
            <a:r>
              <a:rPr lang="en-AU" sz="1800" dirty="0" smtClean="0"/>
              <a:t> Identify scenarios where these qualities may become important for survival when in space</a:t>
            </a:r>
          </a:p>
          <a:p>
            <a:pPr marL="342900" indent="-342900">
              <a:buAutoNum type="alphaLcParenBoth"/>
            </a:pPr>
            <a:r>
              <a:rPr lang="en-AU" sz="1800" dirty="0" smtClean="0"/>
              <a:t> Rank these qualities in order of importance</a:t>
            </a:r>
          </a:p>
        </p:txBody>
      </p:sp>
    </p:spTree>
    <p:extLst>
      <p:ext uri="{BB962C8B-B14F-4D97-AF65-F5344CB8AC3E}">
        <p14:creationId xmlns:p14="http://schemas.microsoft.com/office/powerpoint/2010/main" val="393416885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48680"/>
            <a:ext cx="9144000" cy="5544616"/>
          </a:xfrm>
          <a:solidFill>
            <a:srgbClr val="FFC000"/>
          </a:solidFill>
          <a:ln w="53975">
            <a:solidFill>
              <a:srgbClr val="0066FF"/>
            </a:solidFill>
            <a:prstDash val="solid"/>
          </a:ln>
        </p:spPr>
        <p:txBody>
          <a:bodyPr/>
          <a:lstStyle/>
          <a:p>
            <a:pPr marL="0" indent="0" algn="ctr">
              <a:buNone/>
            </a:pPr>
            <a:endParaRPr lang="en-AU" sz="8000" dirty="0" smtClean="0"/>
          </a:p>
          <a:p>
            <a:pPr marL="0" indent="0" algn="ctr">
              <a:buNone/>
            </a:pPr>
            <a:r>
              <a:rPr lang="en-AU" sz="8000" dirty="0" smtClean="0"/>
              <a:t>…and now for VCE Psychology!</a:t>
            </a:r>
          </a:p>
          <a:p>
            <a:pPr marL="0" indent="0" algn="ctr">
              <a:buNone/>
            </a:pPr>
            <a:endParaRPr lang="en-US" sz="8000" dirty="0"/>
          </a:p>
        </p:txBody>
      </p:sp>
    </p:spTree>
    <p:extLst>
      <p:ext uri="{BB962C8B-B14F-4D97-AF65-F5344CB8AC3E}">
        <p14:creationId xmlns:p14="http://schemas.microsoft.com/office/powerpoint/2010/main" val="279942748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496944" cy="875184"/>
          </a:xfrm>
        </p:spPr>
        <p:txBody>
          <a:bodyPr/>
          <a:lstStyle/>
          <a:p>
            <a:r>
              <a:rPr lang="en-AU" sz="3600" dirty="0" smtClean="0"/>
              <a:t>Online publication of study design</a:t>
            </a:r>
            <a:endParaRPr lang="en-AU" sz="3600" dirty="0"/>
          </a:p>
        </p:txBody>
      </p:sp>
      <p:sp>
        <p:nvSpPr>
          <p:cNvPr id="3" name="Content Placeholder 2"/>
          <p:cNvSpPr>
            <a:spLocks noGrp="1"/>
          </p:cNvSpPr>
          <p:nvPr>
            <p:ph idx="1"/>
          </p:nvPr>
        </p:nvSpPr>
        <p:spPr>
          <a:xfrm>
            <a:off x="395536" y="1988840"/>
            <a:ext cx="8640960" cy="4032448"/>
          </a:xfrm>
        </p:spPr>
        <p:txBody>
          <a:bodyPr/>
          <a:lstStyle/>
          <a:p>
            <a:r>
              <a:rPr lang="en-AU" sz="4400" dirty="0" smtClean="0"/>
              <a:t>Staged implementation</a:t>
            </a:r>
          </a:p>
          <a:p>
            <a:pPr lvl="2">
              <a:buFontTx/>
              <a:buChar char="-"/>
            </a:pPr>
            <a:r>
              <a:rPr lang="en-AU" sz="3700" dirty="0" smtClean="0"/>
              <a:t>Units 1&amp;2 from 2016</a:t>
            </a:r>
          </a:p>
          <a:p>
            <a:pPr lvl="2">
              <a:buFontTx/>
              <a:buChar char="-"/>
            </a:pPr>
            <a:r>
              <a:rPr lang="en-AU" sz="3700" dirty="0" smtClean="0"/>
              <a:t>Units 3&amp;4 from 2017</a:t>
            </a:r>
          </a:p>
          <a:p>
            <a:r>
              <a:rPr lang="en-AU" sz="4400" dirty="0" smtClean="0"/>
              <a:t>Separate web pages for Units 1&amp;2, and Units 3&amp;4</a:t>
            </a:r>
          </a:p>
          <a:p>
            <a:endParaRPr lang="en-AU" dirty="0"/>
          </a:p>
          <a:p>
            <a:endParaRPr lang="en-AU" dirty="0"/>
          </a:p>
        </p:txBody>
      </p:sp>
    </p:spTree>
    <p:extLst>
      <p:ext uri="{BB962C8B-B14F-4D97-AF65-F5344CB8AC3E}">
        <p14:creationId xmlns:p14="http://schemas.microsoft.com/office/powerpoint/2010/main" val="153796036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09600"/>
            <a:ext cx="8134672" cy="1143000"/>
          </a:xfrm>
        </p:spPr>
        <p:txBody>
          <a:bodyPr/>
          <a:lstStyle/>
          <a:p>
            <a:r>
              <a:rPr lang="en-AU" sz="4000" dirty="0" smtClean="0"/>
              <a:t>Who are VCE study designs for?</a:t>
            </a:r>
            <a:endParaRPr lang="en-AU" sz="4000" dirty="0"/>
          </a:p>
        </p:txBody>
      </p:sp>
      <p:sp>
        <p:nvSpPr>
          <p:cNvPr id="3" name="Content Placeholder 2"/>
          <p:cNvSpPr>
            <a:spLocks noGrp="1"/>
          </p:cNvSpPr>
          <p:nvPr>
            <p:ph idx="1"/>
          </p:nvPr>
        </p:nvSpPr>
        <p:spPr/>
        <p:txBody>
          <a:bodyPr/>
          <a:lstStyle/>
          <a:p>
            <a:r>
              <a:rPr lang="en-AU" dirty="0" smtClean="0"/>
              <a:t> </a:t>
            </a:r>
            <a:r>
              <a:rPr lang="en-AU" sz="3600" dirty="0" smtClean="0"/>
              <a:t>Students progressing to further studies in science and/or associated science disciplines (science literacy)</a:t>
            </a:r>
          </a:p>
          <a:p>
            <a:r>
              <a:rPr lang="en-AU" sz="3600" dirty="0"/>
              <a:t> </a:t>
            </a:r>
            <a:r>
              <a:rPr lang="en-AU" sz="3600" dirty="0" smtClean="0"/>
              <a:t>Students with a general interest in science and its applications in society (scientific literacy)</a:t>
            </a:r>
            <a:endParaRPr lang="en-AU" sz="3600" dirty="0"/>
          </a:p>
        </p:txBody>
      </p:sp>
    </p:spTree>
    <p:extLst>
      <p:ext uri="{BB962C8B-B14F-4D97-AF65-F5344CB8AC3E}">
        <p14:creationId xmlns:p14="http://schemas.microsoft.com/office/powerpoint/2010/main" val="317577411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731168"/>
          </a:xfrm>
        </p:spPr>
        <p:txBody>
          <a:bodyPr/>
          <a:lstStyle/>
          <a:p>
            <a:r>
              <a:rPr lang="en-AU" sz="2000" dirty="0"/>
              <a:t>© Victorian Curriculum and Assessment Authority </a:t>
            </a:r>
            <a:r>
              <a:rPr lang="en-AU" sz="2000" dirty="0" smtClean="0"/>
              <a:t>2015</a:t>
            </a:r>
            <a:endParaRPr lang="en-AU" sz="2000" dirty="0"/>
          </a:p>
        </p:txBody>
      </p:sp>
      <p:sp>
        <p:nvSpPr>
          <p:cNvPr id="3" name="Content Placeholder 2"/>
          <p:cNvSpPr>
            <a:spLocks noGrp="1"/>
          </p:cNvSpPr>
          <p:nvPr>
            <p:ph idx="1"/>
          </p:nvPr>
        </p:nvSpPr>
        <p:spPr>
          <a:xfrm>
            <a:off x="467544" y="1628800"/>
            <a:ext cx="8280920" cy="4752528"/>
          </a:xfrm>
        </p:spPr>
        <p:txBody>
          <a:bodyPr/>
          <a:lstStyle/>
          <a:p>
            <a:pPr>
              <a:lnSpc>
                <a:spcPct val="80000"/>
              </a:lnSpc>
              <a:buFont typeface="Wingdings" panose="05000000000000000000" pitchFamily="2" charset="2"/>
              <a:buChar char="§"/>
            </a:pPr>
            <a:r>
              <a:rPr lang="en-US" sz="3200" dirty="0" smtClean="0">
                <a:solidFill>
                  <a:srgbClr val="2A5686"/>
                </a:solidFill>
              </a:rPr>
              <a:t>Third </a:t>
            </a:r>
            <a:r>
              <a:rPr lang="en-US" sz="3200" dirty="0">
                <a:solidFill>
                  <a:srgbClr val="2A5686"/>
                </a:solidFill>
              </a:rPr>
              <a:t>parties may own copyright in some content included in this presentation, as indicated. </a:t>
            </a:r>
          </a:p>
          <a:p>
            <a:pPr>
              <a:lnSpc>
                <a:spcPct val="80000"/>
              </a:lnSpc>
              <a:buFont typeface="Wingdings" panose="05000000000000000000" pitchFamily="2" charset="2"/>
              <a:buChar char="§"/>
            </a:pPr>
            <a:r>
              <a:rPr lang="en-US" sz="3200" dirty="0">
                <a:solidFill>
                  <a:srgbClr val="2A5686"/>
                </a:solidFill>
              </a:rPr>
              <a:t>The term </a:t>
            </a:r>
            <a:r>
              <a:rPr lang="en-US" sz="3200" dirty="0">
                <a:solidFill>
                  <a:srgbClr val="306278"/>
                </a:solidFill>
              </a:rPr>
              <a:t>VCE </a:t>
            </a:r>
            <a:r>
              <a:rPr lang="en-US" sz="3200" dirty="0">
                <a:solidFill>
                  <a:srgbClr val="2A5686"/>
                </a:solidFill>
              </a:rPr>
              <a:t>and associated logos are registered trademarks of the VCAA.</a:t>
            </a:r>
          </a:p>
          <a:p>
            <a:pPr>
              <a:lnSpc>
                <a:spcPct val="80000"/>
              </a:lnSpc>
              <a:buFont typeface="Wingdings" panose="05000000000000000000" pitchFamily="2" charset="2"/>
              <a:buChar char="§"/>
            </a:pPr>
            <a:r>
              <a:rPr lang="en-US" sz="3200" dirty="0">
                <a:solidFill>
                  <a:srgbClr val="2A5686"/>
                </a:solidFill>
              </a:rPr>
              <a:t>VCAA content may be used in accordance with the VCAA’s Intellectual Property and Copyright </a:t>
            </a:r>
            <a:r>
              <a:rPr lang="en-US" sz="3200" dirty="0" smtClean="0">
                <a:solidFill>
                  <a:srgbClr val="2A5686"/>
                </a:solidFill>
              </a:rPr>
              <a:t>Policy: </a:t>
            </a:r>
          </a:p>
          <a:p>
            <a:pPr marL="0" indent="0">
              <a:lnSpc>
                <a:spcPct val="80000"/>
              </a:lnSpc>
              <a:buNone/>
            </a:pPr>
            <a:r>
              <a:rPr lang="en-US" sz="2800" dirty="0" smtClean="0">
                <a:solidFill>
                  <a:srgbClr val="2A5686"/>
                </a:solidFill>
              </a:rPr>
              <a:t>http</a:t>
            </a:r>
            <a:r>
              <a:rPr lang="en-US" sz="2800" dirty="0">
                <a:solidFill>
                  <a:srgbClr val="2A5686"/>
                </a:solidFill>
              </a:rPr>
              <a:t>://</a:t>
            </a:r>
            <a:r>
              <a:rPr lang="en-US" sz="2800" dirty="0" smtClean="0">
                <a:solidFill>
                  <a:srgbClr val="2A5686"/>
                </a:solidFill>
              </a:rPr>
              <a:t>www.vcaa.vic.edu.au/Pages/aboutus/policies/policy-copyright.aspx</a:t>
            </a:r>
          </a:p>
          <a:p>
            <a:pPr marL="0" indent="0">
              <a:lnSpc>
                <a:spcPct val="80000"/>
              </a:lnSpc>
              <a:buNone/>
            </a:pPr>
            <a:endParaRPr lang="en-AU" dirty="0"/>
          </a:p>
          <a:p>
            <a:pPr marL="0" indent="0">
              <a:buNone/>
            </a:pPr>
            <a:endParaRPr lang="en-AU" dirty="0"/>
          </a:p>
        </p:txBody>
      </p:sp>
    </p:spTree>
    <p:extLst>
      <p:ext uri="{BB962C8B-B14F-4D97-AF65-F5344CB8AC3E}">
        <p14:creationId xmlns:p14="http://schemas.microsoft.com/office/powerpoint/2010/main" val="172082626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VCE Psychology</a:t>
            </a:r>
            <a:endParaRPr lang="en-AU" sz="2400" dirty="0"/>
          </a:p>
        </p:txBody>
      </p:sp>
      <p:sp>
        <p:nvSpPr>
          <p:cNvPr id="3" name="Content Placeholder 2"/>
          <p:cNvSpPr>
            <a:spLocks noGrp="1"/>
          </p:cNvSpPr>
          <p:nvPr>
            <p:ph idx="1"/>
          </p:nvPr>
        </p:nvSpPr>
        <p:spPr/>
        <p:txBody>
          <a:bodyPr/>
          <a:lstStyle/>
          <a:p>
            <a:pPr marL="0" indent="0">
              <a:buNone/>
            </a:pPr>
            <a:r>
              <a:rPr lang="en-AU" dirty="0" smtClean="0"/>
              <a:t>Resources currently on website:</a:t>
            </a:r>
          </a:p>
          <a:p>
            <a:pPr marL="0" indent="0">
              <a:buNone/>
            </a:pPr>
            <a:r>
              <a:rPr lang="en-AU" dirty="0" smtClean="0"/>
              <a:t>http</a:t>
            </a:r>
            <a:r>
              <a:rPr lang="en-AU" dirty="0"/>
              <a:t>://</a:t>
            </a:r>
            <a:r>
              <a:rPr lang="en-AU" dirty="0" smtClean="0"/>
              <a:t>www.vcaa.vic.edu.au/Pages/vce/studies/futuresd.aspx#</a:t>
            </a:r>
            <a:r>
              <a:rPr lang="en-AU" dirty="0" smtClean="0">
                <a:solidFill>
                  <a:srgbClr val="FF0000"/>
                </a:solidFill>
              </a:rPr>
              <a:t>Psychology</a:t>
            </a:r>
          </a:p>
          <a:p>
            <a:pPr>
              <a:buFont typeface="Wingdings" panose="05000000000000000000" pitchFamily="2" charset="2"/>
              <a:buChar char="§"/>
            </a:pPr>
            <a:r>
              <a:rPr lang="en-AU" sz="2800" dirty="0" smtClean="0">
                <a:solidFill>
                  <a:schemeClr val="tx1"/>
                </a:solidFill>
              </a:rPr>
              <a:t>VCE study design 2016-2021</a:t>
            </a:r>
          </a:p>
          <a:p>
            <a:pPr>
              <a:buFont typeface="Wingdings" panose="05000000000000000000" pitchFamily="2" charset="2"/>
              <a:buChar char="§"/>
            </a:pPr>
            <a:r>
              <a:rPr lang="en-AU" sz="2800" dirty="0" smtClean="0">
                <a:solidFill>
                  <a:schemeClr val="tx1"/>
                </a:solidFill>
              </a:rPr>
              <a:t>Study summary</a:t>
            </a:r>
          </a:p>
          <a:p>
            <a:pPr>
              <a:buFont typeface="Wingdings" panose="05000000000000000000" pitchFamily="2" charset="2"/>
              <a:buChar char="§"/>
            </a:pPr>
            <a:r>
              <a:rPr lang="en-AU" sz="2800" dirty="0" smtClean="0">
                <a:solidFill>
                  <a:schemeClr val="tx1"/>
                </a:solidFill>
              </a:rPr>
              <a:t>Video recording of implementation briefing conducted Term 2, 2015</a:t>
            </a:r>
          </a:p>
          <a:p>
            <a:pPr>
              <a:buFont typeface="Wingdings" panose="05000000000000000000" pitchFamily="2" charset="2"/>
              <a:buChar char="§"/>
            </a:pPr>
            <a:r>
              <a:rPr lang="en-AU" sz="2800" dirty="0" smtClean="0">
                <a:solidFill>
                  <a:schemeClr val="tx1"/>
                </a:solidFill>
              </a:rPr>
              <a:t>Advice for Teachers Units 1 and 2</a:t>
            </a:r>
            <a:endParaRPr lang="en-AU" sz="2800" dirty="0">
              <a:solidFill>
                <a:schemeClr val="tx1"/>
              </a:solidFill>
            </a:endParaRPr>
          </a:p>
        </p:txBody>
      </p:sp>
    </p:spTree>
    <p:extLst>
      <p:ext uri="{BB962C8B-B14F-4D97-AF65-F5344CB8AC3E}">
        <p14:creationId xmlns:p14="http://schemas.microsoft.com/office/powerpoint/2010/main" val="99211436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48680"/>
            <a:ext cx="7772400" cy="875184"/>
          </a:xfrm>
        </p:spPr>
        <p:txBody>
          <a:bodyPr/>
          <a:lstStyle/>
          <a:p>
            <a:r>
              <a:rPr lang="en-AU" sz="3200" dirty="0" smtClean="0"/>
              <a:t>Units 1&amp;2 Advice for Teachers: </a:t>
            </a:r>
            <a:r>
              <a:rPr lang="en-AU" sz="2400" dirty="0" smtClean="0"/>
              <a:t>Appendices</a:t>
            </a:r>
            <a:endParaRPr lang="en-US" sz="2400" dirty="0"/>
          </a:p>
        </p:txBody>
      </p:sp>
      <p:sp>
        <p:nvSpPr>
          <p:cNvPr id="3" name="Content Placeholder 2"/>
          <p:cNvSpPr>
            <a:spLocks noGrp="1"/>
          </p:cNvSpPr>
          <p:nvPr>
            <p:ph idx="1"/>
          </p:nvPr>
        </p:nvSpPr>
        <p:spPr>
          <a:xfrm>
            <a:off x="395536" y="1412776"/>
            <a:ext cx="8424936" cy="5040560"/>
          </a:xfrm>
        </p:spPr>
        <p:txBody>
          <a:bodyPr/>
          <a:lstStyle/>
          <a:p>
            <a:r>
              <a:rPr lang="en-AU" dirty="0" smtClean="0"/>
              <a:t> </a:t>
            </a:r>
            <a:r>
              <a:rPr lang="en-AU" sz="2800" dirty="0" smtClean="0"/>
              <a:t>Appendix 1: Scientific investigation </a:t>
            </a:r>
            <a:r>
              <a:rPr lang="en-AU" sz="2400" dirty="0" smtClean="0"/>
              <a:t>(hypothesis formulation; accuracy, precision, reliability and validity; experimental uncertainties and errors; quantitative analysis of uncertainties in measurement; presenting and analysing data)</a:t>
            </a:r>
          </a:p>
          <a:p>
            <a:r>
              <a:rPr lang="en-AU" sz="2800" dirty="0" smtClean="0"/>
              <a:t> </a:t>
            </a:r>
            <a:r>
              <a:rPr lang="en-AU" sz="2800" dirty="0"/>
              <a:t>Appendix </a:t>
            </a:r>
            <a:r>
              <a:rPr lang="en-AU" sz="2800" dirty="0" smtClean="0"/>
              <a:t>2: Defining variables</a:t>
            </a:r>
          </a:p>
          <a:p>
            <a:r>
              <a:rPr lang="en-AU" sz="2800" dirty="0" smtClean="0"/>
              <a:t> Appendix 3: Examples of problem-based learning approaches</a:t>
            </a:r>
          </a:p>
          <a:p>
            <a:r>
              <a:rPr lang="en-AU" sz="2800" dirty="0" smtClean="0"/>
              <a:t> Appendix 4: Sample teaching plan</a:t>
            </a:r>
          </a:p>
          <a:p>
            <a:r>
              <a:rPr lang="en-AU" sz="2800" dirty="0" smtClean="0"/>
              <a:t> Appendix 5: Employability skills</a:t>
            </a:r>
            <a:endParaRPr lang="en-US" sz="2800" dirty="0"/>
          </a:p>
        </p:txBody>
      </p:sp>
    </p:spTree>
    <p:extLst>
      <p:ext uri="{BB962C8B-B14F-4D97-AF65-F5344CB8AC3E}">
        <p14:creationId xmlns:p14="http://schemas.microsoft.com/office/powerpoint/2010/main" val="26895744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VCE Psychology</a:t>
            </a:r>
            <a:br>
              <a:rPr lang="en-AU" dirty="0" smtClean="0"/>
            </a:br>
            <a:r>
              <a:rPr lang="en-AU" sz="3200" dirty="0" smtClean="0"/>
              <a:t>website resources in development</a:t>
            </a:r>
            <a:endParaRPr lang="en-AU" sz="3200" dirty="0"/>
          </a:p>
        </p:txBody>
      </p:sp>
      <p:sp>
        <p:nvSpPr>
          <p:cNvPr id="3" name="Content Placeholder 2"/>
          <p:cNvSpPr>
            <a:spLocks noGrp="1"/>
          </p:cNvSpPr>
          <p:nvPr>
            <p:ph idx="1"/>
          </p:nvPr>
        </p:nvSpPr>
        <p:spPr>
          <a:xfrm>
            <a:off x="685800" y="1981200"/>
            <a:ext cx="7772400" cy="4184104"/>
          </a:xfrm>
        </p:spPr>
        <p:txBody>
          <a:bodyPr/>
          <a:lstStyle/>
          <a:p>
            <a:r>
              <a:rPr lang="en-AU" dirty="0" smtClean="0"/>
              <a:t> Implementation workshop materials (March 2016) </a:t>
            </a:r>
          </a:p>
          <a:p>
            <a:r>
              <a:rPr lang="en-AU" dirty="0" smtClean="0"/>
              <a:t> Poster template (March 2016)</a:t>
            </a:r>
          </a:p>
          <a:p>
            <a:r>
              <a:rPr lang="en-AU" dirty="0" smtClean="0"/>
              <a:t> Advice for Teachers Units 3 and 4 (early 2016) including assessment rubrics</a:t>
            </a:r>
          </a:p>
          <a:p>
            <a:r>
              <a:rPr lang="en-AU" dirty="0" smtClean="0"/>
              <a:t> FAQs (early 2016)</a:t>
            </a:r>
          </a:p>
          <a:p>
            <a:r>
              <a:rPr lang="en-AU" dirty="0" smtClean="0"/>
              <a:t> Sample examination (late 2016)</a:t>
            </a:r>
          </a:p>
        </p:txBody>
      </p:sp>
    </p:spTree>
    <p:extLst>
      <p:ext uri="{BB962C8B-B14F-4D97-AF65-F5344CB8AC3E}">
        <p14:creationId xmlns:p14="http://schemas.microsoft.com/office/powerpoint/2010/main" val="412117142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019200"/>
          </a:xfrm>
        </p:spPr>
        <p:txBody>
          <a:bodyPr/>
          <a:lstStyle/>
          <a:p>
            <a:r>
              <a:rPr lang="en-AU" dirty="0" smtClean="0"/>
              <a:t>APS Professional support</a:t>
            </a:r>
            <a:endParaRPr lang="en-AU" dirty="0"/>
          </a:p>
        </p:txBody>
      </p:sp>
      <p:sp>
        <p:nvSpPr>
          <p:cNvPr id="3" name="Content Placeholder 2"/>
          <p:cNvSpPr>
            <a:spLocks noGrp="1"/>
          </p:cNvSpPr>
          <p:nvPr>
            <p:ph idx="1"/>
          </p:nvPr>
        </p:nvSpPr>
        <p:spPr>
          <a:xfrm>
            <a:off x="323528" y="1844824"/>
            <a:ext cx="8712968" cy="4472136"/>
          </a:xfrm>
        </p:spPr>
        <p:txBody>
          <a:bodyPr/>
          <a:lstStyle/>
          <a:p>
            <a:pPr marL="0" indent="0">
              <a:buNone/>
            </a:pPr>
            <a:r>
              <a:rPr lang="en-AU" dirty="0" smtClean="0"/>
              <a:t>The Australian Psychological Society (APS):</a:t>
            </a:r>
          </a:p>
          <a:p>
            <a:r>
              <a:rPr lang="en-AU" dirty="0" smtClean="0"/>
              <a:t> </a:t>
            </a:r>
            <a:r>
              <a:rPr lang="en-AU" sz="2800" dirty="0" smtClean="0"/>
              <a:t>is keen to support VCE Psychology teachers</a:t>
            </a:r>
          </a:p>
          <a:p>
            <a:r>
              <a:rPr lang="en-AU" sz="2800" dirty="0"/>
              <a:t> </a:t>
            </a:r>
            <a:r>
              <a:rPr lang="en-AU" sz="2800" dirty="0" smtClean="0"/>
              <a:t>wants to provide professional development – on a needs basis (content)</a:t>
            </a:r>
          </a:p>
          <a:p>
            <a:pPr marL="0" indent="0">
              <a:buNone/>
            </a:pPr>
            <a:r>
              <a:rPr lang="en-AU" sz="2800" dirty="0"/>
              <a:t> </a:t>
            </a:r>
            <a:r>
              <a:rPr lang="en-AU" sz="2800" dirty="0" smtClean="0"/>
              <a:t>                         - in an appropriate format (webinars/ online materials/access to experts)</a:t>
            </a:r>
          </a:p>
          <a:p>
            <a:r>
              <a:rPr lang="en-AU" sz="2800" dirty="0" smtClean="0"/>
              <a:t> wants to know what YOU think and suggest</a:t>
            </a:r>
          </a:p>
          <a:p>
            <a:r>
              <a:rPr lang="en-AU" sz="2800" dirty="0" smtClean="0"/>
              <a:t> </a:t>
            </a:r>
            <a:r>
              <a:rPr lang="en-AU" sz="2800" u="sng" dirty="0" smtClean="0"/>
              <a:t>really</a:t>
            </a:r>
            <a:r>
              <a:rPr lang="en-AU" sz="2800" dirty="0" smtClean="0"/>
              <a:t> wants YOU to fill out a survey available on the CDES website</a:t>
            </a:r>
            <a:endParaRPr lang="en-AU" sz="2800" dirty="0"/>
          </a:p>
        </p:txBody>
      </p:sp>
    </p:spTree>
    <p:extLst>
      <p:ext uri="{BB962C8B-B14F-4D97-AF65-F5344CB8AC3E}">
        <p14:creationId xmlns:p14="http://schemas.microsoft.com/office/powerpoint/2010/main" val="113833092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Awareness Week:</a:t>
            </a:r>
            <a:br>
              <a:rPr lang="en-US" dirty="0" smtClean="0"/>
            </a:br>
            <a:r>
              <a:rPr lang="en-US" sz="2800" dirty="0" smtClean="0"/>
              <a:t>primary school competition</a:t>
            </a:r>
            <a:endParaRPr lang="en-AU" sz="2800" dirty="0"/>
          </a:p>
        </p:txBody>
      </p:sp>
      <p:sp>
        <p:nvSpPr>
          <p:cNvPr id="3" name="Content Placeholder 2"/>
          <p:cNvSpPr>
            <a:spLocks noGrp="1"/>
          </p:cNvSpPr>
          <p:nvPr>
            <p:ph idx="1"/>
          </p:nvPr>
        </p:nvSpPr>
        <p:spPr>
          <a:xfrm>
            <a:off x="395536" y="1981200"/>
            <a:ext cx="8424936" cy="4472136"/>
          </a:xfrm>
        </p:spPr>
        <p:txBody>
          <a:bodyPr/>
          <a:lstStyle/>
          <a:p>
            <a:pPr marL="0" indent="0">
              <a:buNone/>
            </a:pPr>
            <a:r>
              <a:rPr lang="en-AU" sz="2000" dirty="0"/>
              <a:t>Create </a:t>
            </a:r>
            <a:r>
              <a:rPr lang="en-AU" sz="2000" dirty="0" smtClean="0"/>
              <a:t>a brainy masterpiece and </a:t>
            </a:r>
            <a:r>
              <a:rPr lang="en-AU" sz="2000" dirty="0"/>
              <a:t>win</a:t>
            </a:r>
            <a:r>
              <a:rPr lang="en-AU" sz="2000" dirty="0" smtClean="0"/>
              <a:t>! </a:t>
            </a:r>
          </a:p>
          <a:p>
            <a:pPr marL="0" indent="0">
              <a:buNone/>
            </a:pPr>
            <a:r>
              <a:rPr lang="en-AU" sz="2000" dirty="0" smtClean="0"/>
              <a:t>ARC </a:t>
            </a:r>
            <a:r>
              <a:rPr lang="en-AU" sz="2000" dirty="0"/>
              <a:t>Centre of Excellence for Integrative Brain </a:t>
            </a:r>
            <a:r>
              <a:rPr lang="en-AU" sz="2000" dirty="0" smtClean="0"/>
              <a:t>Function: </a:t>
            </a:r>
            <a:r>
              <a:rPr lang="en-AU" sz="2000" dirty="0"/>
              <a:t>cibf.edu.au</a:t>
            </a:r>
          </a:p>
          <a:p>
            <a:pPr marL="0" indent="0">
              <a:buNone/>
            </a:pPr>
            <a:endParaRPr lang="en-AU" sz="2000" dirty="0"/>
          </a:p>
          <a:p>
            <a:r>
              <a:rPr lang="en-AU" sz="1800" dirty="0" smtClean="0"/>
              <a:t>Theme: What </a:t>
            </a:r>
            <a:r>
              <a:rPr lang="en-AU" sz="1800" dirty="0"/>
              <a:t>is your brain doing when you read this? What </a:t>
            </a:r>
            <a:r>
              <a:rPr lang="en-AU" sz="1800" dirty="0" smtClean="0"/>
              <a:t>was </a:t>
            </a:r>
            <a:r>
              <a:rPr lang="en-AU" sz="1800" dirty="0"/>
              <a:t>it doing when you were asleep last night? </a:t>
            </a:r>
            <a:r>
              <a:rPr lang="en-AU" sz="1800" dirty="0" smtClean="0"/>
              <a:t>What </a:t>
            </a:r>
            <a:r>
              <a:rPr lang="en-AU" sz="1800" dirty="0"/>
              <a:t>is it doing when your foot kicks a ball</a:t>
            </a:r>
            <a:r>
              <a:rPr lang="en-AU" sz="1800" dirty="0" smtClean="0"/>
              <a:t>? We </a:t>
            </a:r>
            <a:r>
              <a:rPr lang="en-AU" sz="1800" dirty="0"/>
              <a:t>think those sorts of questions are interesting </a:t>
            </a:r>
            <a:r>
              <a:rPr lang="en-AU" sz="1800" dirty="0" smtClean="0"/>
              <a:t>and </a:t>
            </a:r>
            <a:r>
              <a:rPr lang="en-AU" sz="1800" dirty="0"/>
              <a:t>lots of fun to think about. But we also want to </a:t>
            </a:r>
            <a:r>
              <a:rPr lang="en-AU" sz="1800" dirty="0" smtClean="0"/>
              <a:t> know </a:t>
            </a:r>
            <a:r>
              <a:rPr lang="en-AU" sz="1800" dirty="0"/>
              <a:t>what you think about the brain</a:t>
            </a:r>
            <a:r>
              <a:rPr lang="en-AU" sz="1800" dirty="0" smtClean="0"/>
              <a:t>. And </a:t>
            </a:r>
            <a:r>
              <a:rPr lang="en-AU" sz="1800" dirty="0"/>
              <a:t>we want you to show us by creating an </a:t>
            </a:r>
            <a:r>
              <a:rPr lang="en-AU" sz="1800" dirty="0" smtClean="0"/>
              <a:t>artwork </a:t>
            </a:r>
            <a:r>
              <a:rPr lang="en-AU" sz="1800" dirty="0"/>
              <a:t>inspired by completing this thought</a:t>
            </a:r>
            <a:r>
              <a:rPr lang="en-AU" sz="1800" dirty="0" smtClean="0"/>
              <a:t>: ‘</a:t>
            </a:r>
            <a:r>
              <a:rPr lang="en-AU" sz="1800" dirty="0"/>
              <a:t>I use my brain to....’</a:t>
            </a:r>
          </a:p>
          <a:p>
            <a:r>
              <a:rPr lang="en-AU" sz="1800" dirty="0"/>
              <a:t>Create a picture responding to this theme on </a:t>
            </a:r>
            <a:r>
              <a:rPr lang="en-AU" sz="1800" dirty="0" smtClean="0"/>
              <a:t>A4-sized </a:t>
            </a:r>
            <a:r>
              <a:rPr lang="en-AU" sz="1800" dirty="0"/>
              <a:t>paper, using pencil, crayon, markers or paint. </a:t>
            </a:r>
          </a:p>
          <a:p>
            <a:r>
              <a:rPr lang="en-AU" sz="1800" dirty="0" smtClean="0"/>
              <a:t>This </a:t>
            </a:r>
            <a:r>
              <a:rPr lang="en-AU" sz="1800" dirty="0"/>
              <a:t>art competition is open to Australian </a:t>
            </a:r>
            <a:r>
              <a:rPr lang="en-AU" sz="1800" dirty="0" smtClean="0"/>
              <a:t>primary school </a:t>
            </a:r>
            <a:r>
              <a:rPr lang="en-AU" sz="1800" dirty="0"/>
              <a:t>children and will be judged in three age </a:t>
            </a:r>
            <a:r>
              <a:rPr lang="en-AU" sz="1800" dirty="0" smtClean="0"/>
              <a:t>categories: * </a:t>
            </a:r>
            <a:r>
              <a:rPr lang="en-AU" sz="1800" dirty="0"/>
              <a:t>Foundation year and year 1</a:t>
            </a:r>
            <a:r>
              <a:rPr lang="en-AU" sz="1800" dirty="0" smtClean="0"/>
              <a:t>; * </a:t>
            </a:r>
            <a:r>
              <a:rPr lang="en-AU" sz="1800" dirty="0"/>
              <a:t>Years 2-4</a:t>
            </a:r>
            <a:r>
              <a:rPr lang="en-AU" sz="1800" dirty="0" smtClean="0"/>
              <a:t>; * </a:t>
            </a:r>
            <a:r>
              <a:rPr lang="en-AU" sz="1800" dirty="0"/>
              <a:t>Years 5-6</a:t>
            </a:r>
            <a:r>
              <a:rPr lang="en-AU" sz="1800" dirty="0" smtClean="0"/>
              <a:t>.</a:t>
            </a:r>
            <a:r>
              <a:rPr lang="en-AU" sz="1800" dirty="0"/>
              <a:t> </a:t>
            </a:r>
            <a:endParaRPr lang="en-AU" sz="1800" dirty="0" smtClean="0"/>
          </a:p>
        </p:txBody>
      </p:sp>
    </p:spTree>
    <p:extLst>
      <p:ext uri="{BB962C8B-B14F-4D97-AF65-F5344CB8AC3E}">
        <p14:creationId xmlns:p14="http://schemas.microsoft.com/office/powerpoint/2010/main" val="229484131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692696"/>
            <a:ext cx="6910536" cy="1143000"/>
          </a:xfrm>
        </p:spPr>
        <p:txBody>
          <a:bodyPr/>
          <a:lstStyle/>
          <a:p>
            <a:r>
              <a:rPr lang="en-US" dirty="0"/>
              <a:t>Science Daily</a:t>
            </a:r>
            <a:br>
              <a:rPr lang="en-US" dirty="0"/>
            </a:br>
            <a:r>
              <a:rPr lang="en-US" sz="2000" dirty="0"/>
              <a:t>https://www.sciencedaily.com/news/mind_brain</a:t>
            </a:r>
            <a:r>
              <a:rPr lang="en-US" sz="2400" dirty="0"/>
              <a:t>/</a:t>
            </a:r>
            <a:endParaRPr lang="en-AU" sz="2400" dirty="0"/>
          </a:p>
        </p:txBody>
      </p:sp>
      <p:sp>
        <p:nvSpPr>
          <p:cNvPr id="3" name="Content Placeholder 2"/>
          <p:cNvSpPr>
            <a:spLocks noGrp="1"/>
          </p:cNvSpPr>
          <p:nvPr>
            <p:ph idx="1"/>
          </p:nvPr>
        </p:nvSpPr>
        <p:spPr>
          <a:xfrm>
            <a:off x="685800" y="1981200"/>
            <a:ext cx="7772400" cy="4400128"/>
          </a:xfrm>
        </p:spPr>
        <p:txBody>
          <a:bodyPr/>
          <a:lstStyle/>
          <a:p>
            <a:pPr marL="0" indent="0">
              <a:buNone/>
            </a:pPr>
            <a:r>
              <a:rPr lang="en-US" dirty="0" smtClean="0"/>
              <a:t>Current articles:</a:t>
            </a:r>
          </a:p>
          <a:p>
            <a:r>
              <a:rPr lang="en-US" sz="2000" dirty="0"/>
              <a:t>C</a:t>
            </a:r>
            <a:r>
              <a:rPr lang="en-US" sz="2000" dirty="0" smtClean="0"/>
              <a:t>omputers </a:t>
            </a:r>
            <a:r>
              <a:rPr lang="en-US" sz="2000" dirty="0"/>
              <a:t>can tell if you’re bored</a:t>
            </a:r>
          </a:p>
          <a:p>
            <a:r>
              <a:rPr lang="en-US" sz="2000" dirty="0" smtClean="0"/>
              <a:t>Attention bias modification for depression</a:t>
            </a:r>
          </a:p>
          <a:p>
            <a:r>
              <a:rPr lang="en-US" sz="2000" dirty="0" smtClean="0"/>
              <a:t>Alcohol in pregnancy affects many generations</a:t>
            </a:r>
          </a:p>
          <a:p>
            <a:r>
              <a:rPr lang="en-US" sz="2000" dirty="0" smtClean="0"/>
              <a:t>Do I like you? Opinions set in </a:t>
            </a:r>
            <a:r>
              <a:rPr lang="en-US" sz="2000" dirty="0" err="1" smtClean="0"/>
              <a:t>millliseconds</a:t>
            </a:r>
            <a:endParaRPr lang="en-US" sz="2000" dirty="0" smtClean="0"/>
          </a:p>
          <a:p>
            <a:r>
              <a:rPr lang="en-US" sz="2000" dirty="0" smtClean="0"/>
              <a:t>Inability to avoid visual distractions linked to poor short-term memory</a:t>
            </a:r>
          </a:p>
          <a:p>
            <a:r>
              <a:rPr lang="en-US" sz="2000" dirty="0" smtClean="0"/>
              <a:t>Can gaming mend damaged brains?</a:t>
            </a:r>
          </a:p>
          <a:p>
            <a:r>
              <a:rPr lang="en-US" sz="2000" dirty="0" smtClean="0"/>
              <a:t>Research pinpoints devastating impacts of fetal alcohol syndrome</a:t>
            </a:r>
          </a:p>
          <a:p>
            <a:r>
              <a:rPr lang="en-US" sz="2000" dirty="0" smtClean="0"/>
              <a:t>Sounds can help develop speech and gestures in children with autism</a:t>
            </a:r>
            <a:endParaRPr lang="en-AU" sz="2000" dirty="0"/>
          </a:p>
        </p:txBody>
      </p:sp>
    </p:spTree>
    <p:extLst>
      <p:ext uri="{BB962C8B-B14F-4D97-AF65-F5344CB8AC3E}">
        <p14:creationId xmlns:p14="http://schemas.microsoft.com/office/powerpoint/2010/main" val="125828065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34549"/>
            <a:ext cx="3240360" cy="854968"/>
          </a:xfrm>
        </p:spPr>
        <p:txBody>
          <a:bodyPr/>
          <a:lstStyle/>
          <a:p>
            <a:r>
              <a:rPr lang="en-US" sz="3600" dirty="0" smtClean="0"/>
              <a:t>Subscriptions</a:t>
            </a:r>
            <a:endParaRPr lang="en-AU" sz="3600" dirty="0"/>
          </a:p>
        </p:txBody>
      </p:sp>
      <p:sp>
        <p:nvSpPr>
          <p:cNvPr id="5" name="Content Placeholder 4"/>
          <p:cNvSpPr>
            <a:spLocks noGrp="1"/>
          </p:cNvSpPr>
          <p:nvPr>
            <p:ph idx="1"/>
          </p:nvPr>
        </p:nvSpPr>
        <p:spPr/>
        <p:txBody>
          <a:bodyPr/>
          <a:lstStyle/>
          <a:p>
            <a:pPr marL="0" indent="0">
              <a:buNone/>
            </a:pPr>
            <a:endParaRPr lang="en-US" dirty="0" smtClean="0"/>
          </a:p>
          <a:p>
            <a:pPr marL="0" indent="0">
              <a:buNone/>
            </a:pPr>
            <a:endParaRPr lang="en-AU" dirty="0"/>
          </a:p>
        </p:txBody>
      </p:sp>
      <p:sp>
        <p:nvSpPr>
          <p:cNvPr id="6" name="Rectangle 5"/>
          <p:cNvSpPr/>
          <p:nvPr/>
        </p:nvSpPr>
        <p:spPr>
          <a:xfrm>
            <a:off x="3707904" y="760777"/>
            <a:ext cx="5184576" cy="5447645"/>
          </a:xfrm>
          <a:prstGeom prst="rect">
            <a:avLst/>
          </a:prstGeom>
        </p:spPr>
        <p:txBody>
          <a:bodyPr wrap="square">
            <a:spAutoFit/>
          </a:bodyPr>
          <a:lstStyle/>
          <a:p>
            <a:r>
              <a:rPr lang="en-AU" dirty="0"/>
              <a:t>Issue six of </a:t>
            </a:r>
            <a:r>
              <a:rPr lang="en-AU" i="1" dirty="0"/>
              <a:t>Double Helix</a:t>
            </a:r>
            <a:r>
              <a:rPr lang="en-AU" dirty="0"/>
              <a:t> will get you thinking … about your brain! Find out about the psychology of lying and the science of humour. We have a range of mind-blowing illusions, including a recipe to trick your tastebuds. Plus you can enter our competition to win a beautiful MOVA globe, a gently spinning representation of Earth.</a:t>
            </a:r>
            <a:br>
              <a:rPr lang="en-AU" dirty="0"/>
            </a:br>
            <a:r>
              <a:rPr lang="en-AU" dirty="0"/>
              <a:t> </a:t>
            </a:r>
            <a:br>
              <a:rPr lang="en-AU" dirty="0"/>
            </a:br>
            <a:r>
              <a:rPr lang="en-AU" sz="1800" dirty="0"/>
              <a:t>Be quick – subscribe to </a:t>
            </a:r>
            <a:r>
              <a:rPr lang="en-AU" sz="1800" i="1" dirty="0"/>
              <a:t>Double Helix</a:t>
            </a:r>
            <a:r>
              <a:rPr lang="en-AU" sz="1800" dirty="0"/>
              <a:t> by 29 February to get this as your first issue!</a:t>
            </a:r>
          </a:p>
        </p:txBody>
      </p:sp>
      <p:pic>
        <p:nvPicPr>
          <p:cNvPr id="1033" name="Picture 9" descr="Double Helix Issue 6 Brain Mind Illusi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463258"/>
            <a:ext cx="3008122" cy="4719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37703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Units 1 and 2 Assessment</a:t>
            </a:r>
            <a:endParaRPr lang="en-US" sz="1800" dirty="0"/>
          </a:p>
        </p:txBody>
      </p:sp>
      <p:sp>
        <p:nvSpPr>
          <p:cNvPr id="3" name="Content Placeholder 2"/>
          <p:cNvSpPr>
            <a:spLocks noGrp="1"/>
          </p:cNvSpPr>
          <p:nvPr>
            <p:ph idx="1"/>
          </p:nvPr>
        </p:nvSpPr>
        <p:spPr/>
        <p:txBody>
          <a:bodyPr/>
          <a:lstStyle/>
          <a:p>
            <a:r>
              <a:rPr lang="en-US" dirty="0" smtClean="0"/>
              <a:t>Satisfactory completion – S or N reported to VCAA</a:t>
            </a:r>
          </a:p>
          <a:p>
            <a:r>
              <a:rPr lang="en-US" dirty="0" smtClean="0"/>
              <a:t>Levels of achievement – school determination</a:t>
            </a:r>
          </a:p>
          <a:p>
            <a:r>
              <a:rPr lang="en-US" dirty="0" smtClean="0"/>
              <a:t>Wide selection of tasks for Areas of study 1 and 2</a:t>
            </a:r>
          </a:p>
          <a:p>
            <a:r>
              <a:rPr lang="en-US" dirty="0" smtClean="0"/>
              <a:t>More defined tasks for Areas of study 3</a:t>
            </a:r>
            <a:endParaRPr lang="en-US" dirty="0"/>
          </a:p>
        </p:txBody>
      </p:sp>
    </p:spTree>
    <p:extLst>
      <p:ext uri="{BB962C8B-B14F-4D97-AF65-F5344CB8AC3E}">
        <p14:creationId xmlns:p14="http://schemas.microsoft.com/office/powerpoint/2010/main" val="42793266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642918"/>
            <a:ext cx="8358246" cy="731168"/>
          </a:xfrm>
        </p:spPr>
        <p:txBody>
          <a:bodyPr/>
          <a:lstStyle/>
          <a:p>
            <a:r>
              <a:rPr lang="en-AU" sz="3600" dirty="0" smtClean="0"/>
              <a:t>Units 3 and 4 Assessment - external</a:t>
            </a:r>
            <a:endParaRPr lang="en-AU" sz="3600" dirty="0"/>
          </a:p>
        </p:txBody>
      </p:sp>
      <p:sp>
        <p:nvSpPr>
          <p:cNvPr id="3" name="Content Placeholder 2"/>
          <p:cNvSpPr>
            <a:spLocks noGrp="1"/>
          </p:cNvSpPr>
          <p:nvPr>
            <p:ph idx="1"/>
          </p:nvPr>
        </p:nvSpPr>
        <p:spPr>
          <a:xfrm>
            <a:off x="642910" y="1428736"/>
            <a:ext cx="7772400" cy="4736568"/>
          </a:xfrm>
        </p:spPr>
        <p:txBody>
          <a:bodyPr/>
          <a:lstStyle/>
          <a:p>
            <a:pPr marL="0" indent="0">
              <a:buNone/>
            </a:pPr>
            <a:r>
              <a:rPr lang="en-AU" sz="4400" dirty="0" smtClean="0"/>
              <a:t>Examination</a:t>
            </a:r>
            <a:endParaRPr lang="en-AU" sz="2400" dirty="0" smtClean="0"/>
          </a:p>
          <a:p>
            <a:r>
              <a:rPr lang="en-AU" sz="2800" dirty="0" smtClean="0"/>
              <a:t> 60% of study score</a:t>
            </a:r>
          </a:p>
          <a:p>
            <a:r>
              <a:rPr lang="en-AU" sz="2800" dirty="0" smtClean="0"/>
              <a:t> One examination</a:t>
            </a:r>
          </a:p>
          <a:p>
            <a:r>
              <a:rPr lang="en-AU" sz="2800" dirty="0" smtClean="0"/>
              <a:t> 2.5 hours</a:t>
            </a:r>
          </a:p>
          <a:p>
            <a:r>
              <a:rPr lang="en-AU" sz="2800" dirty="0" smtClean="0"/>
              <a:t> November timetable</a:t>
            </a:r>
          </a:p>
          <a:p>
            <a:r>
              <a:rPr lang="en-AU" sz="2800" dirty="0" smtClean="0"/>
              <a:t> Sample examination will be developed and published late 2016</a:t>
            </a:r>
          </a:p>
          <a:p>
            <a:r>
              <a:rPr lang="en-AU" sz="2800" dirty="0" smtClean="0"/>
              <a:t> Key knowledge and underpinning key science skills are examinable</a:t>
            </a:r>
          </a:p>
          <a:p>
            <a:pPr>
              <a:buNone/>
            </a:pPr>
            <a:endParaRPr lang="en-AU" dirty="0"/>
          </a:p>
        </p:txBody>
      </p:sp>
    </p:spTree>
    <p:extLst>
      <p:ext uri="{BB962C8B-B14F-4D97-AF65-F5344CB8AC3E}">
        <p14:creationId xmlns:p14="http://schemas.microsoft.com/office/powerpoint/2010/main" val="292091621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642918"/>
            <a:ext cx="8029604" cy="769858"/>
          </a:xfrm>
        </p:spPr>
        <p:txBody>
          <a:bodyPr/>
          <a:lstStyle/>
          <a:p>
            <a:r>
              <a:rPr lang="en-AU" sz="3600" dirty="0" smtClean="0"/>
              <a:t>Units 3 and 4 Assessment - internal</a:t>
            </a:r>
            <a:endParaRPr lang="en-AU"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34155411"/>
              </p:ext>
            </p:extLst>
          </p:nvPr>
        </p:nvGraphicFramePr>
        <p:xfrm>
          <a:off x="518508" y="1872281"/>
          <a:ext cx="8157949" cy="3111608"/>
        </p:xfrm>
        <a:graphic>
          <a:graphicData uri="http://schemas.openxmlformats.org/drawingml/2006/table">
            <a:tbl>
              <a:tblPr firstRow="1" bandRow="1">
                <a:tableStyleId>{5C22544A-7EE6-4342-B048-85BDC9FD1C3A}</a:tableStyleId>
              </a:tblPr>
              <a:tblGrid>
                <a:gridCol w="1206936">
                  <a:extLst>
                    <a:ext uri="{9D8B030D-6E8A-4147-A177-3AD203B41FA5}">
                      <a16:colId xmlns:a16="http://schemas.microsoft.com/office/drawing/2014/main" val="20000"/>
                    </a:ext>
                  </a:extLst>
                </a:gridCol>
                <a:gridCol w="2056243">
                  <a:extLst>
                    <a:ext uri="{9D8B030D-6E8A-4147-A177-3AD203B41FA5}">
                      <a16:colId xmlns:a16="http://schemas.microsoft.com/office/drawing/2014/main" val="20001"/>
                    </a:ext>
                  </a:extLst>
                </a:gridCol>
                <a:gridCol w="1631590">
                  <a:extLst>
                    <a:ext uri="{9D8B030D-6E8A-4147-A177-3AD203B41FA5}">
                      <a16:colId xmlns:a16="http://schemas.microsoft.com/office/drawing/2014/main" val="20002"/>
                    </a:ext>
                  </a:extLst>
                </a:gridCol>
                <a:gridCol w="1631590">
                  <a:extLst>
                    <a:ext uri="{9D8B030D-6E8A-4147-A177-3AD203B41FA5}">
                      <a16:colId xmlns:a16="http://schemas.microsoft.com/office/drawing/2014/main" val="20003"/>
                    </a:ext>
                  </a:extLst>
                </a:gridCol>
                <a:gridCol w="1631590">
                  <a:extLst>
                    <a:ext uri="{9D8B030D-6E8A-4147-A177-3AD203B41FA5}">
                      <a16:colId xmlns:a16="http://schemas.microsoft.com/office/drawing/2014/main" val="20004"/>
                    </a:ext>
                  </a:extLst>
                </a:gridCol>
              </a:tblGrid>
              <a:tr h="370840">
                <a:tc>
                  <a:txBody>
                    <a:bodyPr/>
                    <a:lstStyle/>
                    <a:p>
                      <a:pPr algn="ctr"/>
                      <a:r>
                        <a:rPr lang="en-AU" sz="2000" dirty="0" smtClean="0"/>
                        <a:t>Unit</a:t>
                      </a:r>
                      <a:endParaRPr lang="en-AU" sz="2000" dirty="0"/>
                    </a:p>
                  </a:txBody>
                  <a:tcPr/>
                </a:tc>
                <a:tc>
                  <a:txBody>
                    <a:bodyPr/>
                    <a:lstStyle/>
                    <a:p>
                      <a:pPr algn="ctr"/>
                      <a:r>
                        <a:rPr lang="en-AU" sz="2000" dirty="0" smtClean="0"/>
                        <a:t>Outcome</a:t>
                      </a:r>
                      <a:endParaRPr lang="en-AU" sz="2000" dirty="0"/>
                    </a:p>
                  </a:txBody>
                  <a:tcPr/>
                </a:tc>
                <a:tc>
                  <a:txBody>
                    <a:bodyPr/>
                    <a:lstStyle/>
                    <a:p>
                      <a:pPr algn="ctr"/>
                      <a:r>
                        <a:rPr lang="en-AU" sz="2000" dirty="0" smtClean="0"/>
                        <a:t>% study</a:t>
                      </a:r>
                      <a:r>
                        <a:rPr lang="en-AU" sz="2000" baseline="0" dirty="0" smtClean="0"/>
                        <a:t> score</a:t>
                      </a:r>
                      <a:endParaRPr lang="en-AU" sz="2000" dirty="0"/>
                    </a:p>
                  </a:txBody>
                  <a:tcPr/>
                </a:tc>
                <a:tc>
                  <a:txBody>
                    <a:bodyPr/>
                    <a:lstStyle/>
                    <a:p>
                      <a:pPr algn="ctr"/>
                      <a:r>
                        <a:rPr lang="en-AU" sz="2000" dirty="0" smtClean="0"/>
                        <a:t>Unit % study score</a:t>
                      </a:r>
                      <a:endParaRPr lang="en-AU" sz="2000" dirty="0"/>
                    </a:p>
                  </a:txBody>
                  <a:tcPr/>
                </a:tc>
                <a:tc>
                  <a:txBody>
                    <a:bodyPr/>
                    <a:lstStyle/>
                    <a:p>
                      <a:pPr algn="ctr"/>
                      <a:r>
                        <a:rPr lang="en-AU" sz="2000" dirty="0" smtClean="0"/>
                        <a:t>VASS entry marks</a:t>
                      </a:r>
                      <a:endParaRPr lang="en-AU" sz="2000" dirty="0"/>
                    </a:p>
                  </a:txBody>
                  <a:tcPr/>
                </a:tc>
                <a:extLst>
                  <a:ext uri="{0D108BD9-81ED-4DB2-BD59-A6C34878D82A}">
                    <a16:rowId xmlns:a16="http://schemas.microsoft.com/office/drawing/2014/main" val="10000"/>
                  </a:ext>
                </a:extLst>
              </a:tr>
              <a:tr h="370840">
                <a:tc rowSpan="2">
                  <a:txBody>
                    <a:bodyPr/>
                    <a:lstStyle/>
                    <a:p>
                      <a:pPr algn="ctr"/>
                      <a:r>
                        <a:rPr lang="en-AU" sz="2400" dirty="0" smtClean="0"/>
                        <a:t>3</a:t>
                      </a:r>
                      <a:endParaRPr lang="en-AU" sz="2400" dirty="0"/>
                    </a:p>
                  </a:txBody>
                  <a:tcPr/>
                </a:tc>
                <a:tc>
                  <a:txBody>
                    <a:bodyPr/>
                    <a:lstStyle/>
                    <a:p>
                      <a:pPr algn="ctr"/>
                      <a:r>
                        <a:rPr lang="en-AU" sz="2400" dirty="0" smtClean="0"/>
                        <a:t>1</a:t>
                      </a:r>
                      <a:endParaRPr lang="en-AU" sz="2400" dirty="0"/>
                    </a:p>
                  </a:txBody>
                  <a:tcPr/>
                </a:tc>
                <a:tc>
                  <a:txBody>
                    <a:bodyPr/>
                    <a:lstStyle/>
                    <a:p>
                      <a:pPr algn="ctr"/>
                      <a:r>
                        <a:rPr lang="en-AU" sz="2400" dirty="0" smtClean="0"/>
                        <a:t>8</a:t>
                      </a:r>
                      <a:endParaRPr lang="en-AU" sz="2400" dirty="0"/>
                    </a:p>
                  </a:txBody>
                  <a:tcPr/>
                </a:tc>
                <a:tc rowSpan="2">
                  <a:txBody>
                    <a:bodyPr/>
                    <a:lstStyle/>
                    <a:p>
                      <a:pPr algn="ctr"/>
                      <a:endParaRPr lang="en-AU" sz="2400" dirty="0" smtClean="0"/>
                    </a:p>
                    <a:p>
                      <a:pPr algn="ctr"/>
                      <a:r>
                        <a:rPr lang="en-AU" sz="2400" dirty="0" smtClean="0"/>
                        <a:t>16</a:t>
                      </a:r>
                      <a:endParaRPr lang="en-AU" sz="2400" dirty="0"/>
                    </a:p>
                  </a:txBody>
                  <a:tcPr/>
                </a:tc>
                <a:tc>
                  <a:txBody>
                    <a:bodyPr/>
                    <a:lstStyle/>
                    <a:p>
                      <a:pPr algn="ctr"/>
                      <a:r>
                        <a:rPr lang="en-AU" sz="2400" dirty="0" smtClean="0"/>
                        <a:t>50</a:t>
                      </a:r>
                      <a:endParaRPr lang="en-AU" sz="2400" dirty="0"/>
                    </a:p>
                  </a:txBody>
                  <a:tcPr/>
                </a:tc>
                <a:extLst>
                  <a:ext uri="{0D108BD9-81ED-4DB2-BD59-A6C34878D82A}">
                    <a16:rowId xmlns:a16="http://schemas.microsoft.com/office/drawing/2014/main" val="10001"/>
                  </a:ext>
                </a:extLst>
              </a:tr>
              <a:tr h="581768">
                <a:tc vMerge="1">
                  <a:txBody>
                    <a:bodyPr/>
                    <a:lstStyle/>
                    <a:p>
                      <a:pPr algn="ctr"/>
                      <a:endParaRPr lang="en-AU" sz="2400" dirty="0"/>
                    </a:p>
                  </a:txBody>
                  <a:tcPr/>
                </a:tc>
                <a:tc>
                  <a:txBody>
                    <a:bodyPr/>
                    <a:lstStyle/>
                    <a:p>
                      <a:pPr algn="ctr"/>
                      <a:r>
                        <a:rPr lang="en-AU" sz="2400" dirty="0" smtClean="0"/>
                        <a:t>2</a:t>
                      </a:r>
                      <a:endParaRPr lang="en-AU" sz="2400" dirty="0"/>
                    </a:p>
                  </a:txBody>
                  <a:tcPr/>
                </a:tc>
                <a:tc>
                  <a:txBody>
                    <a:bodyPr/>
                    <a:lstStyle/>
                    <a:p>
                      <a:pPr algn="ctr"/>
                      <a:r>
                        <a:rPr lang="en-AU" sz="2400" dirty="0" smtClean="0"/>
                        <a:t>8</a:t>
                      </a:r>
                      <a:endParaRPr lang="en-AU" sz="2400" dirty="0"/>
                    </a:p>
                  </a:txBody>
                  <a:tcPr/>
                </a:tc>
                <a:tc vMerge="1">
                  <a:txBody>
                    <a:bodyPr/>
                    <a:lstStyle/>
                    <a:p>
                      <a:pPr algn="ctr"/>
                      <a:endParaRPr lang="en-AU" sz="2400" dirty="0"/>
                    </a:p>
                  </a:txBody>
                  <a:tcPr/>
                </a:tc>
                <a:tc>
                  <a:txBody>
                    <a:bodyPr/>
                    <a:lstStyle/>
                    <a:p>
                      <a:pPr algn="ctr"/>
                      <a:r>
                        <a:rPr lang="en-AU" sz="2400" dirty="0" smtClean="0"/>
                        <a:t>50</a:t>
                      </a:r>
                      <a:endParaRPr lang="en-AU" sz="2400" dirty="0"/>
                    </a:p>
                  </a:txBody>
                  <a:tcPr/>
                </a:tc>
                <a:extLst>
                  <a:ext uri="{0D108BD9-81ED-4DB2-BD59-A6C34878D82A}">
                    <a16:rowId xmlns:a16="http://schemas.microsoft.com/office/drawing/2014/main" val="10002"/>
                  </a:ext>
                </a:extLst>
              </a:tr>
              <a:tr h="370840">
                <a:tc rowSpan="3">
                  <a:txBody>
                    <a:bodyPr/>
                    <a:lstStyle/>
                    <a:p>
                      <a:pPr algn="ctr"/>
                      <a:r>
                        <a:rPr lang="en-AU" sz="2400" dirty="0" smtClean="0"/>
                        <a:t>4</a:t>
                      </a:r>
                      <a:endParaRPr lang="en-AU" sz="2400" dirty="0"/>
                    </a:p>
                  </a:txBody>
                  <a:tcPr/>
                </a:tc>
                <a:tc>
                  <a:txBody>
                    <a:bodyPr/>
                    <a:lstStyle/>
                    <a:p>
                      <a:pPr algn="ctr"/>
                      <a:r>
                        <a:rPr lang="en-AU" sz="2400" dirty="0" smtClean="0"/>
                        <a:t>1</a:t>
                      </a:r>
                      <a:endParaRPr lang="en-AU" sz="2400" dirty="0"/>
                    </a:p>
                  </a:txBody>
                  <a:tcPr/>
                </a:tc>
                <a:tc>
                  <a:txBody>
                    <a:bodyPr/>
                    <a:lstStyle/>
                    <a:p>
                      <a:pPr algn="ctr"/>
                      <a:r>
                        <a:rPr lang="en-AU" sz="2400" dirty="0" smtClean="0"/>
                        <a:t>8</a:t>
                      </a:r>
                      <a:endParaRPr lang="en-AU" sz="2400" dirty="0"/>
                    </a:p>
                  </a:txBody>
                  <a:tcPr/>
                </a:tc>
                <a:tc rowSpan="3">
                  <a:txBody>
                    <a:bodyPr/>
                    <a:lstStyle/>
                    <a:p>
                      <a:pPr algn="ctr"/>
                      <a:endParaRPr lang="en-AU" sz="2400" dirty="0" smtClean="0"/>
                    </a:p>
                    <a:p>
                      <a:pPr algn="ctr"/>
                      <a:r>
                        <a:rPr lang="en-AU" sz="2400" dirty="0" smtClean="0"/>
                        <a:t>24</a:t>
                      </a:r>
                      <a:endParaRPr lang="en-AU" sz="2400" dirty="0"/>
                    </a:p>
                  </a:txBody>
                  <a:tcPr/>
                </a:tc>
                <a:tc>
                  <a:txBody>
                    <a:bodyPr/>
                    <a:lstStyle/>
                    <a:p>
                      <a:pPr algn="ctr"/>
                      <a:r>
                        <a:rPr lang="en-AU" sz="2400" dirty="0" smtClean="0"/>
                        <a:t>30</a:t>
                      </a:r>
                      <a:endParaRPr lang="en-AU" sz="2400" dirty="0"/>
                    </a:p>
                  </a:txBody>
                  <a:tcPr/>
                </a:tc>
                <a:extLst>
                  <a:ext uri="{0D108BD9-81ED-4DB2-BD59-A6C34878D82A}">
                    <a16:rowId xmlns:a16="http://schemas.microsoft.com/office/drawing/2014/main" val="10003"/>
                  </a:ext>
                </a:extLst>
              </a:tr>
              <a:tr h="370840">
                <a:tc vMerge="1">
                  <a:txBody>
                    <a:bodyPr/>
                    <a:lstStyle/>
                    <a:p>
                      <a:pPr algn="ctr"/>
                      <a:endParaRPr lang="en-AU" sz="2400" dirty="0"/>
                    </a:p>
                  </a:txBody>
                  <a:tcPr/>
                </a:tc>
                <a:tc>
                  <a:txBody>
                    <a:bodyPr/>
                    <a:lstStyle/>
                    <a:p>
                      <a:pPr algn="ctr"/>
                      <a:r>
                        <a:rPr lang="en-AU" sz="2400" dirty="0" smtClean="0"/>
                        <a:t>2</a:t>
                      </a:r>
                      <a:endParaRPr lang="en-AU" sz="2400" dirty="0"/>
                    </a:p>
                  </a:txBody>
                  <a:tcPr/>
                </a:tc>
                <a:tc>
                  <a:txBody>
                    <a:bodyPr/>
                    <a:lstStyle/>
                    <a:p>
                      <a:pPr algn="ctr"/>
                      <a:r>
                        <a:rPr lang="en-AU" sz="2400" dirty="0" smtClean="0"/>
                        <a:t>8</a:t>
                      </a:r>
                      <a:endParaRPr lang="en-AU" sz="2400" dirty="0"/>
                    </a:p>
                  </a:txBody>
                  <a:tcPr/>
                </a:tc>
                <a:tc vMerge="1">
                  <a:txBody>
                    <a:bodyPr/>
                    <a:lstStyle/>
                    <a:p>
                      <a:pPr algn="ctr"/>
                      <a:endParaRPr lang="en-AU" sz="2400" dirty="0"/>
                    </a:p>
                  </a:txBody>
                  <a:tcPr/>
                </a:tc>
                <a:tc>
                  <a:txBody>
                    <a:bodyPr/>
                    <a:lstStyle/>
                    <a:p>
                      <a:pPr algn="ctr"/>
                      <a:r>
                        <a:rPr lang="en-AU" sz="2400" dirty="0" smtClean="0"/>
                        <a:t>30</a:t>
                      </a:r>
                      <a:endParaRPr lang="en-AU" sz="2400" dirty="0"/>
                    </a:p>
                  </a:txBody>
                  <a:tcPr/>
                </a:tc>
                <a:extLst>
                  <a:ext uri="{0D108BD9-81ED-4DB2-BD59-A6C34878D82A}">
                    <a16:rowId xmlns:a16="http://schemas.microsoft.com/office/drawing/2014/main" val="10004"/>
                  </a:ext>
                </a:extLst>
              </a:tr>
              <a:tr h="370840">
                <a:tc vMerge="1">
                  <a:txBody>
                    <a:bodyPr/>
                    <a:lstStyle/>
                    <a:p>
                      <a:pPr algn="ctr"/>
                      <a:endParaRPr lang="en-AU" sz="2400" dirty="0"/>
                    </a:p>
                  </a:txBody>
                  <a:tcPr/>
                </a:tc>
                <a:tc>
                  <a:txBody>
                    <a:bodyPr/>
                    <a:lstStyle/>
                    <a:p>
                      <a:pPr algn="ctr"/>
                      <a:r>
                        <a:rPr lang="en-AU" sz="2400" dirty="0" smtClean="0"/>
                        <a:t>*3 (poster)</a:t>
                      </a:r>
                      <a:endParaRPr lang="en-AU" sz="2400" dirty="0"/>
                    </a:p>
                  </a:txBody>
                  <a:tcPr/>
                </a:tc>
                <a:tc>
                  <a:txBody>
                    <a:bodyPr/>
                    <a:lstStyle/>
                    <a:p>
                      <a:pPr algn="ctr"/>
                      <a:r>
                        <a:rPr lang="en-AU" sz="2400" dirty="0" smtClean="0"/>
                        <a:t>8</a:t>
                      </a:r>
                      <a:endParaRPr lang="en-AU" sz="2400" dirty="0"/>
                    </a:p>
                  </a:txBody>
                  <a:tcPr/>
                </a:tc>
                <a:tc vMerge="1">
                  <a:txBody>
                    <a:bodyPr/>
                    <a:lstStyle/>
                    <a:p>
                      <a:pPr algn="ctr"/>
                      <a:endParaRPr lang="en-AU" sz="2400" dirty="0"/>
                    </a:p>
                  </a:txBody>
                  <a:tcPr/>
                </a:tc>
                <a:tc>
                  <a:txBody>
                    <a:bodyPr/>
                    <a:lstStyle/>
                    <a:p>
                      <a:pPr algn="ctr"/>
                      <a:r>
                        <a:rPr lang="en-AU" sz="2400" dirty="0" smtClean="0"/>
                        <a:t>30</a:t>
                      </a:r>
                      <a:endParaRPr lang="en-AU" sz="2400" dirty="0"/>
                    </a:p>
                  </a:txBody>
                  <a:tcPr/>
                </a:tc>
                <a:extLst>
                  <a:ext uri="{0D108BD9-81ED-4DB2-BD59-A6C34878D82A}">
                    <a16:rowId xmlns:a16="http://schemas.microsoft.com/office/drawing/2014/main" val="10005"/>
                  </a:ext>
                </a:extLst>
              </a:tr>
            </a:tbl>
          </a:graphicData>
        </a:graphic>
      </p:graphicFrame>
      <p:sp>
        <p:nvSpPr>
          <p:cNvPr id="4" name="TextBox 3"/>
          <p:cNvSpPr txBox="1"/>
          <p:nvPr/>
        </p:nvSpPr>
        <p:spPr>
          <a:xfrm>
            <a:off x="524587" y="5230941"/>
            <a:ext cx="8429684" cy="646331"/>
          </a:xfrm>
          <a:prstGeom prst="rect">
            <a:avLst/>
          </a:prstGeom>
          <a:noFill/>
        </p:spPr>
        <p:txBody>
          <a:bodyPr wrap="square" rtlCol="0">
            <a:spAutoFit/>
          </a:bodyPr>
          <a:lstStyle/>
          <a:p>
            <a:r>
              <a:rPr lang="en-US" sz="1800" dirty="0" smtClean="0"/>
              <a:t>*</a:t>
            </a:r>
            <a:r>
              <a:rPr lang="en-US" sz="1800" b="1" dirty="0" smtClean="0"/>
              <a:t>Unit 4 Outcome 3 may be undertaken in either Unit 3 or Unit 4, or across both Units 3 and 4</a:t>
            </a:r>
            <a:endParaRPr lang="en-US" sz="1800" b="1" dirty="0"/>
          </a:p>
        </p:txBody>
      </p:sp>
      <p:sp>
        <p:nvSpPr>
          <p:cNvPr id="3" name="TextBox 2"/>
          <p:cNvSpPr txBox="1"/>
          <p:nvPr/>
        </p:nvSpPr>
        <p:spPr>
          <a:xfrm>
            <a:off x="500034" y="1397967"/>
            <a:ext cx="8320438" cy="461665"/>
          </a:xfrm>
          <a:prstGeom prst="rect">
            <a:avLst/>
          </a:prstGeom>
          <a:noFill/>
        </p:spPr>
        <p:txBody>
          <a:bodyPr wrap="square" rtlCol="0">
            <a:spAutoFit/>
          </a:bodyPr>
          <a:lstStyle/>
          <a:p>
            <a:r>
              <a:rPr lang="en-AU" dirty="0" smtClean="0"/>
              <a:t>School-assessed Coursework = 40% of study score </a:t>
            </a:r>
            <a:endParaRPr lang="en-AU" dirty="0"/>
          </a:p>
        </p:txBody>
      </p:sp>
    </p:spTree>
    <p:extLst>
      <p:ext uri="{BB962C8B-B14F-4D97-AF65-F5344CB8AC3E}">
        <p14:creationId xmlns:p14="http://schemas.microsoft.com/office/powerpoint/2010/main" val="330472445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75184"/>
          </a:xfrm>
        </p:spPr>
        <p:txBody>
          <a:bodyPr/>
          <a:lstStyle/>
          <a:p>
            <a:r>
              <a:rPr lang="en-AU" dirty="0" smtClean="0"/>
              <a:t>Workshop aims</a:t>
            </a:r>
            <a:endParaRPr lang="en-AU" dirty="0"/>
          </a:p>
        </p:txBody>
      </p:sp>
      <p:sp>
        <p:nvSpPr>
          <p:cNvPr id="3" name="Content Placeholder 2"/>
          <p:cNvSpPr>
            <a:spLocks noGrp="1"/>
          </p:cNvSpPr>
          <p:nvPr>
            <p:ph idx="1"/>
          </p:nvPr>
        </p:nvSpPr>
        <p:spPr>
          <a:xfrm>
            <a:off x="467544" y="1556792"/>
            <a:ext cx="7990656" cy="4608512"/>
          </a:xfrm>
        </p:spPr>
        <p:txBody>
          <a:bodyPr/>
          <a:lstStyle/>
          <a:p>
            <a:r>
              <a:rPr lang="en-AU" dirty="0" smtClean="0"/>
              <a:t> </a:t>
            </a:r>
            <a:r>
              <a:rPr lang="en-AU" sz="2400" dirty="0"/>
              <a:t>Provide an overview of changes to the Victorian Curriculum F-10 </a:t>
            </a:r>
            <a:r>
              <a:rPr lang="en-AU" sz="2400" dirty="0" smtClean="0"/>
              <a:t>Science relevant to Psychology</a:t>
            </a:r>
            <a:endParaRPr lang="en-AU" sz="2400" dirty="0"/>
          </a:p>
          <a:p>
            <a:r>
              <a:rPr lang="en-AU" sz="3200" dirty="0" smtClean="0"/>
              <a:t> Provide an overview of the changes to the VCE Psychology study design </a:t>
            </a:r>
          </a:p>
          <a:p>
            <a:r>
              <a:rPr lang="en-AU" sz="3200" dirty="0" smtClean="0"/>
              <a:t> Discuss implications of the revised study designs for classroom teaching and assessment practices</a:t>
            </a:r>
          </a:p>
          <a:p>
            <a:r>
              <a:rPr lang="en-AU" sz="3200" dirty="0" smtClean="0"/>
              <a:t> Respond to audience questions</a:t>
            </a:r>
          </a:p>
        </p:txBody>
      </p:sp>
    </p:spTree>
    <p:extLst>
      <p:ext uri="{BB962C8B-B14F-4D97-AF65-F5344CB8AC3E}">
        <p14:creationId xmlns:p14="http://schemas.microsoft.com/office/powerpoint/2010/main" val="129399694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20688"/>
            <a:ext cx="8568952" cy="843880"/>
          </a:xfrm>
        </p:spPr>
        <p:txBody>
          <a:bodyPr/>
          <a:lstStyle/>
          <a:p>
            <a:r>
              <a:rPr lang="en-AU" sz="4000" dirty="0"/>
              <a:t>Science skills F-12 continuum</a:t>
            </a:r>
            <a:endParaRPr lang="en-AU"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30936501"/>
              </p:ext>
            </p:extLst>
          </p:nvPr>
        </p:nvGraphicFramePr>
        <p:xfrm>
          <a:off x="467544" y="1628800"/>
          <a:ext cx="8352928" cy="4394200"/>
        </p:xfrm>
        <a:graphic>
          <a:graphicData uri="http://schemas.openxmlformats.org/drawingml/2006/table">
            <a:tbl>
              <a:tblPr firstRow="1" bandRow="1">
                <a:tableStyleId>{5C22544A-7EE6-4342-B048-85BDC9FD1C3A}</a:tableStyleId>
              </a:tblPr>
              <a:tblGrid>
                <a:gridCol w="3087040">
                  <a:extLst>
                    <a:ext uri="{9D8B030D-6E8A-4147-A177-3AD203B41FA5}">
                      <a16:colId xmlns:a16="http://schemas.microsoft.com/office/drawing/2014/main" val="20000"/>
                    </a:ext>
                  </a:extLst>
                </a:gridCol>
                <a:gridCol w="5265888">
                  <a:extLst>
                    <a:ext uri="{9D8B030D-6E8A-4147-A177-3AD203B41FA5}">
                      <a16:colId xmlns:a16="http://schemas.microsoft.com/office/drawing/2014/main" val="20001"/>
                    </a:ext>
                  </a:extLst>
                </a:gridCol>
              </a:tblGrid>
              <a:tr h="370840">
                <a:tc>
                  <a:txBody>
                    <a:bodyPr/>
                    <a:lstStyle/>
                    <a:p>
                      <a:r>
                        <a:rPr lang="en-AU" dirty="0" smtClean="0"/>
                        <a:t>Victorian Curriculum Science Inquiry Skills</a:t>
                      </a:r>
                      <a:endParaRPr lang="en-AU" dirty="0"/>
                    </a:p>
                  </a:txBody>
                  <a:tcPr/>
                </a:tc>
                <a:tc>
                  <a:txBody>
                    <a:bodyPr/>
                    <a:lstStyle/>
                    <a:p>
                      <a:r>
                        <a:rPr lang="en-AU" dirty="0" smtClean="0"/>
                        <a:t>VCE key science</a:t>
                      </a:r>
                      <a:r>
                        <a:rPr lang="en-AU" baseline="0" dirty="0" smtClean="0"/>
                        <a:t> skills</a:t>
                      </a:r>
                      <a:endParaRPr lang="en-AU" dirty="0"/>
                    </a:p>
                  </a:txBody>
                  <a:tcPr/>
                </a:tc>
                <a:extLst>
                  <a:ext uri="{0D108BD9-81ED-4DB2-BD59-A6C34878D82A}">
                    <a16:rowId xmlns:a16="http://schemas.microsoft.com/office/drawing/2014/main" val="10000"/>
                  </a:ext>
                </a:extLst>
              </a:tr>
              <a:tr h="370840">
                <a:tc>
                  <a:txBody>
                    <a:bodyPr/>
                    <a:lstStyle/>
                    <a:p>
                      <a:r>
                        <a:rPr lang="en-AU" dirty="0" smtClean="0"/>
                        <a:t>Questioning and predicting</a:t>
                      </a:r>
                      <a:endParaRPr lang="en-AU" dirty="0"/>
                    </a:p>
                  </a:txBody>
                  <a:tcPr/>
                </a:tc>
                <a:tc>
                  <a:txBody>
                    <a:bodyPr/>
                    <a:lstStyle/>
                    <a:p>
                      <a:r>
                        <a:rPr lang="en-AU" dirty="0" smtClean="0"/>
                        <a:t>Develop aims and questions, formulate hypotheses and make predictions</a:t>
                      </a:r>
                      <a:endParaRPr lang="en-AU" dirty="0"/>
                    </a:p>
                  </a:txBody>
                  <a:tcPr/>
                </a:tc>
                <a:extLst>
                  <a:ext uri="{0D108BD9-81ED-4DB2-BD59-A6C34878D82A}">
                    <a16:rowId xmlns:a16="http://schemas.microsoft.com/office/drawing/2014/main" val="10001"/>
                  </a:ext>
                </a:extLst>
              </a:tr>
              <a:tr h="370840">
                <a:tc>
                  <a:txBody>
                    <a:bodyPr/>
                    <a:lstStyle/>
                    <a:p>
                      <a:r>
                        <a:rPr lang="en-AU" dirty="0" smtClean="0"/>
                        <a:t>Planning and conducting</a:t>
                      </a:r>
                      <a:endParaRPr lang="en-AU" dirty="0"/>
                    </a:p>
                  </a:txBody>
                  <a:tcPr/>
                </a:tc>
                <a:tc>
                  <a:txBody>
                    <a:bodyPr/>
                    <a:lstStyle/>
                    <a:p>
                      <a:pPr marL="285750" indent="-285750">
                        <a:buFont typeface="Arial" panose="020B0604020202020204" pitchFamily="34" charset="0"/>
                        <a:buChar char="•"/>
                      </a:pPr>
                      <a:r>
                        <a:rPr lang="en-AU" dirty="0" smtClean="0"/>
                        <a:t>Plan and undertake investigations</a:t>
                      </a:r>
                    </a:p>
                    <a:p>
                      <a:pPr marL="285750" indent="-285750">
                        <a:buFont typeface="Arial" panose="020B0604020202020204" pitchFamily="34" charset="0"/>
                        <a:buChar char="•"/>
                      </a:pPr>
                      <a:r>
                        <a:rPr lang="en-AU" dirty="0" smtClean="0"/>
                        <a:t>Comply with safety and ethical</a:t>
                      </a:r>
                      <a:r>
                        <a:rPr lang="en-AU" baseline="0" dirty="0" smtClean="0"/>
                        <a:t> guidelines</a:t>
                      </a:r>
                    </a:p>
                    <a:p>
                      <a:pPr marL="285750" indent="-285750">
                        <a:buFont typeface="Arial" panose="020B0604020202020204" pitchFamily="34" charset="0"/>
                        <a:buChar char="•"/>
                      </a:pPr>
                      <a:r>
                        <a:rPr lang="en-AU" b="1" baseline="0" dirty="0" smtClean="0"/>
                        <a:t>Conduct investigations </a:t>
                      </a:r>
                      <a:r>
                        <a:rPr lang="en-AU" baseline="0" dirty="0" smtClean="0"/>
                        <a:t>to collect and record data</a:t>
                      </a:r>
                      <a:endParaRPr lang="en-AU" dirty="0"/>
                    </a:p>
                  </a:txBody>
                  <a:tcPr/>
                </a:tc>
                <a:extLst>
                  <a:ext uri="{0D108BD9-81ED-4DB2-BD59-A6C34878D82A}">
                    <a16:rowId xmlns:a16="http://schemas.microsoft.com/office/drawing/2014/main" val="10002"/>
                  </a:ext>
                </a:extLst>
              </a:tr>
              <a:tr h="370840">
                <a:tc>
                  <a:txBody>
                    <a:bodyPr/>
                    <a:lstStyle/>
                    <a:p>
                      <a:r>
                        <a:rPr lang="en-AU" dirty="0" smtClean="0"/>
                        <a:t>Recording</a:t>
                      </a:r>
                      <a:r>
                        <a:rPr lang="en-AU" baseline="0" dirty="0" smtClean="0"/>
                        <a:t> and p</a:t>
                      </a:r>
                      <a:r>
                        <a:rPr lang="en-AU" dirty="0" smtClean="0"/>
                        <a:t>rocessing</a:t>
                      </a:r>
                      <a:endParaRPr lang="en-A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Conduct investigations to </a:t>
                      </a:r>
                      <a:r>
                        <a:rPr lang="en-AU" b="1" baseline="0" dirty="0" smtClean="0"/>
                        <a:t>collect and record data</a:t>
                      </a:r>
                      <a:endParaRPr lang="en-AU" b="1" dirty="0" smtClean="0"/>
                    </a:p>
                  </a:txBody>
                  <a:tcPr/>
                </a:tc>
                <a:extLst>
                  <a:ext uri="{0D108BD9-81ED-4DB2-BD59-A6C34878D82A}">
                    <a16:rowId xmlns:a16="http://schemas.microsoft.com/office/drawing/2014/main" val="10003"/>
                  </a:ext>
                </a:extLst>
              </a:tr>
              <a:tr h="370840">
                <a:tc>
                  <a:txBody>
                    <a:bodyPr/>
                    <a:lstStyle/>
                    <a:p>
                      <a:r>
                        <a:rPr lang="en-AU" dirty="0" smtClean="0"/>
                        <a:t>Analysing</a:t>
                      </a:r>
                      <a:r>
                        <a:rPr lang="en-AU" baseline="0" dirty="0" smtClean="0"/>
                        <a:t> and e</a:t>
                      </a:r>
                      <a:r>
                        <a:rPr lang="en-AU" dirty="0" smtClean="0"/>
                        <a:t>valuating</a:t>
                      </a:r>
                      <a:endParaRPr lang="en-AU"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Analyse and evaluate data, methods and scientific models</a:t>
                      </a:r>
                    </a:p>
                    <a:p>
                      <a:pPr marL="285750" indent="-285750">
                        <a:buFont typeface="Arial" panose="020B0604020202020204" pitchFamily="34" charset="0"/>
                        <a:buChar char="•"/>
                      </a:pPr>
                      <a:r>
                        <a:rPr lang="en-AU" dirty="0" smtClean="0"/>
                        <a:t>Draw evidence-based conclusions</a:t>
                      </a:r>
                      <a:endParaRPr lang="en-AU" dirty="0"/>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Communicating</a:t>
                      </a:r>
                    </a:p>
                  </a:txBody>
                  <a:tcPr/>
                </a:tc>
                <a:tc>
                  <a:txBody>
                    <a:bodyPr/>
                    <a:lstStyle/>
                    <a:p>
                      <a:r>
                        <a:rPr lang="en-AU" dirty="0" smtClean="0"/>
                        <a:t>Communicate and explain scientific ideas</a:t>
                      </a:r>
                      <a:endParaRPr lang="en-AU"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2293439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nature of science</a:t>
            </a:r>
            <a:endParaRPr lang="en-US" dirty="0"/>
          </a:p>
        </p:txBody>
      </p:sp>
      <p:sp>
        <p:nvSpPr>
          <p:cNvPr id="3" name="Content Placeholder 2"/>
          <p:cNvSpPr>
            <a:spLocks noGrp="1"/>
          </p:cNvSpPr>
          <p:nvPr>
            <p:ph idx="1"/>
          </p:nvPr>
        </p:nvSpPr>
        <p:spPr>
          <a:xfrm>
            <a:off x="467544" y="1700808"/>
            <a:ext cx="8280920" cy="4680520"/>
          </a:xfrm>
        </p:spPr>
        <p:txBody>
          <a:bodyPr/>
          <a:lstStyle/>
          <a:p>
            <a:pPr marL="0" lvl="0" indent="0" hangingPunct="0">
              <a:buNone/>
            </a:pPr>
            <a:r>
              <a:rPr lang="en-GB" sz="3200" dirty="0" smtClean="0"/>
              <a:t>Sample learning activity: </a:t>
            </a:r>
          </a:p>
          <a:p>
            <a:pPr marL="0" lvl="0" indent="0" hangingPunct="0">
              <a:buNone/>
            </a:pPr>
            <a:endParaRPr lang="en-GB" sz="4000" dirty="0"/>
          </a:p>
          <a:p>
            <a:pPr hangingPunct="0"/>
            <a:r>
              <a:rPr lang="en-GB" sz="4000" dirty="0" smtClean="0"/>
              <a:t>comment </a:t>
            </a:r>
            <a:r>
              <a:rPr lang="en-GB" sz="4000" dirty="0"/>
              <a:t>on Robert M. </a:t>
            </a:r>
            <a:r>
              <a:rPr lang="en-GB" sz="4000" dirty="0" err="1"/>
              <a:t>Pirsig’s</a:t>
            </a:r>
            <a:r>
              <a:rPr lang="en-GB" sz="4000" dirty="0"/>
              <a:t> quote from </a:t>
            </a:r>
            <a:r>
              <a:rPr lang="en-GB" sz="4000" i="1" dirty="0"/>
              <a:t>Zen and the art of Motorcycle Maintenance</a:t>
            </a:r>
            <a:r>
              <a:rPr lang="en-GB" sz="4000" dirty="0"/>
              <a:t>, 1974, that ‘For every fact there is an infinity of hypotheses’</a:t>
            </a:r>
            <a:endParaRPr lang="en-AU" sz="4000" dirty="0"/>
          </a:p>
          <a:p>
            <a:endParaRPr lang="en-US" dirty="0"/>
          </a:p>
        </p:txBody>
      </p:sp>
    </p:spTree>
    <p:extLst>
      <p:ext uri="{BB962C8B-B14F-4D97-AF65-F5344CB8AC3E}">
        <p14:creationId xmlns:p14="http://schemas.microsoft.com/office/powerpoint/2010/main" val="390007834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09600"/>
            <a:ext cx="8496944" cy="947192"/>
          </a:xfrm>
        </p:spPr>
        <p:txBody>
          <a:bodyPr/>
          <a:lstStyle/>
          <a:p>
            <a:r>
              <a:rPr lang="en-AU" sz="3600" dirty="0" smtClean="0"/>
              <a:t>Approaches to Unit 1 Area of Study 3</a:t>
            </a:r>
            <a:endParaRPr lang="en-AU" sz="3600" dirty="0"/>
          </a:p>
        </p:txBody>
      </p:sp>
      <p:sp>
        <p:nvSpPr>
          <p:cNvPr id="3" name="Content Placeholder 2"/>
          <p:cNvSpPr>
            <a:spLocks noGrp="1"/>
          </p:cNvSpPr>
          <p:nvPr>
            <p:ph idx="1"/>
          </p:nvPr>
        </p:nvSpPr>
        <p:spPr>
          <a:xfrm>
            <a:off x="539552" y="1844824"/>
            <a:ext cx="7918648" cy="3962400"/>
          </a:xfrm>
        </p:spPr>
        <p:txBody>
          <a:bodyPr/>
          <a:lstStyle/>
          <a:p>
            <a:pPr marL="0" lvl="0" indent="0">
              <a:buNone/>
            </a:pPr>
            <a:r>
              <a:rPr lang="en-GB" u="sng" dirty="0" smtClean="0"/>
              <a:t>Approach 1</a:t>
            </a:r>
            <a:r>
              <a:rPr lang="en-GB" dirty="0" smtClean="0"/>
              <a:t>: the </a:t>
            </a:r>
            <a:r>
              <a:rPr lang="en-GB" dirty="0"/>
              <a:t>teacher provides a list of possible research questions from pages 16–17 of the </a:t>
            </a:r>
            <a:r>
              <a:rPr lang="en-GB" i="1" dirty="0"/>
              <a:t>VCE Psychology Study Design</a:t>
            </a:r>
            <a:r>
              <a:rPr lang="en-GB" dirty="0"/>
              <a:t>; students submit a proposed timeline and research plan related to a research question of interest; a negotiated research question is undertaken by the student and monitored by the teacher</a:t>
            </a:r>
            <a:endParaRPr lang="en-AU" dirty="0"/>
          </a:p>
          <a:p>
            <a:endParaRPr lang="en-AU" dirty="0"/>
          </a:p>
        </p:txBody>
      </p:sp>
    </p:spTree>
    <p:extLst>
      <p:ext uri="{BB962C8B-B14F-4D97-AF65-F5344CB8AC3E}">
        <p14:creationId xmlns:p14="http://schemas.microsoft.com/office/powerpoint/2010/main" val="44874253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09600"/>
            <a:ext cx="8424936" cy="875184"/>
          </a:xfrm>
        </p:spPr>
        <p:txBody>
          <a:bodyPr/>
          <a:lstStyle/>
          <a:p>
            <a:r>
              <a:rPr lang="en-AU" sz="3600" dirty="0"/>
              <a:t>Approaches to Unit 1 Area of Study </a:t>
            </a:r>
            <a:r>
              <a:rPr lang="en-AU" sz="3600" dirty="0" smtClean="0"/>
              <a:t>3</a:t>
            </a:r>
            <a:endParaRPr lang="en-AU" sz="3600" dirty="0"/>
          </a:p>
        </p:txBody>
      </p:sp>
      <p:sp>
        <p:nvSpPr>
          <p:cNvPr id="3" name="Content Placeholder 2"/>
          <p:cNvSpPr>
            <a:spLocks noGrp="1"/>
          </p:cNvSpPr>
          <p:nvPr>
            <p:ph idx="1"/>
          </p:nvPr>
        </p:nvSpPr>
        <p:spPr>
          <a:xfrm>
            <a:off x="467544" y="1772816"/>
            <a:ext cx="8136904" cy="4536504"/>
          </a:xfrm>
        </p:spPr>
        <p:txBody>
          <a:bodyPr/>
          <a:lstStyle/>
          <a:p>
            <a:pPr marL="0" lvl="0" indent="0">
              <a:buNone/>
            </a:pPr>
            <a:r>
              <a:rPr lang="en-AU" sz="2400" u="sng" dirty="0" smtClean="0"/>
              <a:t>Approach 2</a:t>
            </a:r>
            <a:r>
              <a:rPr lang="en-AU" sz="2400" dirty="0" smtClean="0"/>
              <a:t>: </a:t>
            </a:r>
            <a:r>
              <a:rPr lang="en-GB" sz="2400" dirty="0"/>
              <a:t>groups of students investigate a selected and/or negotiated research question from the set of possible questions on pages 16–17 of the </a:t>
            </a:r>
            <a:r>
              <a:rPr lang="en-GB" sz="2400" i="1" dirty="0"/>
              <a:t>VCE Psychology Study Design</a:t>
            </a:r>
            <a:r>
              <a:rPr lang="en-GB" sz="2400" dirty="0"/>
              <a:t>; each member of the group contributes a nominated newspaper item related to the research question in a class psychology e-newspaper (for example, letter to the editor, a report of a psychological issue, survey results from a public opinion poll related to a psychological issue, a cartoon about a psychological issue, interviews with a psychologist, neuroscientist or other psychological professional)</a:t>
            </a:r>
            <a:endParaRPr lang="en-AU" sz="2400" dirty="0"/>
          </a:p>
          <a:p>
            <a:pPr marL="0" indent="0">
              <a:buNone/>
            </a:pPr>
            <a:endParaRPr lang="en-AU" dirty="0"/>
          </a:p>
        </p:txBody>
      </p:sp>
    </p:spTree>
    <p:extLst>
      <p:ext uri="{BB962C8B-B14F-4D97-AF65-F5344CB8AC3E}">
        <p14:creationId xmlns:p14="http://schemas.microsoft.com/office/powerpoint/2010/main" val="26518356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09600"/>
            <a:ext cx="8568952" cy="1143000"/>
          </a:xfrm>
        </p:spPr>
        <p:txBody>
          <a:bodyPr/>
          <a:lstStyle/>
          <a:p>
            <a:r>
              <a:rPr lang="en-AU" sz="3600" dirty="0"/>
              <a:t>Approaches to Unit 1 Area of Study </a:t>
            </a:r>
            <a:r>
              <a:rPr lang="en-AU" sz="3600" dirty="0" smtClean="0"/>
              <a:t>3</a:t>
            </a:r>
            <a:endParaRPr lang="en-AU" sz="3600" dirty="0"/>
          </a:p>
        </p:txBody>
      </p:sp>
      <p:sp>
        <p:nvSpPr>
          <p:cNvPr id="3" name="Content Placeholder 2"/>
          <p:cNvSpPr>
            <a:spLocks noGrp="1"/>
          </p:cNvSpPr>
          <p:nvPr>
            <p:ph idx="1"/>
          </p:nvPr>
        </p:nvSpPr>
        <p:spPr>
          <a:xfrm>
            <a:off x="395536" y="1772816"/>
            <a:ext cx="8352928" cy="4392488"/>
          </a:xfrm>
        </p:spPr>
        <p:txBody>
          <a:bodyPr/>
          <a:lstStyle/>
          <a:p>
            <a:pPr marL="0" indent="0">
              <a:buNone/>
            </a:pPr>
            <a:r>
              <a:rPr lang="en-AU" sz="2800" u="sng" dirty="0" smtClean="0"/>
              <a:t>Approach 3</a:t>
            </a:r>
            <a:r>
              <a:rPr lang="en-AU" sz="2800" dirty="0" smtClean="0"/>
              <a:t>: </a:t>
            </a:r>
            <a:r>
              <a:rPr lang="en-US" sz="2800" dirty="0"/>
              <a:t>the teacher selects questions from each of the six topic areas listed on pages 16–17 of the </a:t>
            </a:r>
            <a:r>
              <a:rPr lang="en-US" sz="2800" i="1" dirty="0"/>
              <a:t>VCE Psychology Study Design</a:t>
            </a:r>
            <a:r>
              <a:rPr lang="en-US" sz="2800" dirty="0"/>
              <a:t> that have an ‘experimental’ theme; students work individually or in groups to provide a response to investigate the research question of interest; sample questions in this category include: Are ‘brain training’ programs effective? Does the use of technology prior to sleeping change sleeping patterns? Are emotions contagious?</a:t>
            </a:r>
            <a:endParaRPr lang="en-AU" sz="2800" dirty="0"/>
          </a:p>
        </p:txBody>
      </p:sp>
    </p:spTree>
    <p:extLst>
      <p:ext uri="{BB962C8B-B14F-4D97-AF65-F5344CB8AC3E}">
        <p14:creationId xmlns:p14="http://schemas.microsoft.com/office/powerpoint/2010/main" val="185380272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09600"/>
            <a:ext cx="8424936" cy="947192"/>
          </a:xfrm>
        </p:spPr>
        <p:txBody>
          <a:bodyPr/>
          <a:lstStyle/>
          <a:p>
            <a:r>
              <a:rPr lang="en-AU" sz="3600" dirty="0"/>
              <a:t>Approaches to Unit 1 Area of Study </a:t>
            </a:r>
            <a:r>
              <a:rPr lang="en-AU" sz="3600" dirty="0" smtClean="0"/>
              <a:t>3</a:t>
            </a:r>
            <a:endParaRPr lang="en-AU" sz="3600" dirty="0"/>
          </a:p>
        </p:txBody>
      </p:sp>
      <p:sp>
        <p:nvSpPr>
          <p:cNvPr id="3" name="Content Placeholder 2"/>
          <p:cNvSpPr>
            <a:spLocks noGrp="1"/>
          </p:cNvSpPr>
          <p:nvPr>
            <p:ph idx="1"/>
          </p:nvPr>
        </p:nvSpPr>
        <p:spPr>
          <a:xfrm>
            <a:off x="467544" y="1628800"/>
            <a:ext cx="8278688" cy="4536504"/>
          </a:xfrm>
          <a:solidFill>
            <a:schemeClr val="accent5">
              <a:lumMod val="40000"/>
              <a:lumOff val="60000"/>
            </a:schemeClr>
          </a:solidFill>
          <a:ln w="19050">
            <a:prstDash val="solid"/>
          </a:ln>
        </p:spPr>
        <p:txBody>
          <a:bodyPr/>
          <a:lstStyle/>
          <a:p>
            <a:pPr marL="0" lvl="0" indent="0">
              <a:buNone/>
            </a:pPr>
            <a:r>
              <a:rPr lang="en-AU" sz="2400" u="sng" dirty="0" smtClean="0"/>
              <a:t>Approach 4</a:t>
            </a:r>
            <a:r>
              <a:rPr lang="en-AU" sz="2400" dirty="0" smtClean="0"/>
              <a:t>: </a:t>
            </a:r>
            <a:r>
              <a:rPr lang="en-GB" sz="2400" dirty="0"/>
              <a:t>the teacher selects questions from each of the six topic areas listed on pages 16–17 of the </a:t>
            </a:r>
            <a:r>
              <a:rPr lang="en-GB" sz="2400" i="1" dirty="0"/>
              <a:t>VCE Psychology Study Design</a:t>
            </a:r>
            <a:r>
              <a:rPr lang="en-GB" sz="2400" dirty="0"/>
              <a:t> that have a ‘case study’ theme; students work individually or in groups to provide a response to the case study using an inquiry approach; sample questions in this category include: How can brain trauma in injuries affect cognitive function? How has the treatment of mental illness changed over time? How are different neuroimaging techniques used to study brain structure and function? How does foetal alcohol syndrome affect nervous system functioning? </a:t>
            </a:r>
            <a:endParaRPr lang="en-AU" sz="2400" dirty="0"/>
          </a:p>
          <a:p>
            <a:endParaRPr lang="en-AU" dirty="0"/>
          </a:p>
        </p:txBody>
      </p:sp>
    </p:spTree>
    <p:extLst>
      <p:ext uri="{BB962C8B-B14F-4D97-AF65-F5344CB8AC3E}">
        <p14:creationId xmlns:p14="http://schemas.microsoft.com/office/powerpoint/2010/main" val="142383409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952" y="1124744"/>
            <a:ext cx="4678288" cy="1955304"/>
          </a:xfrm>
        </p:spPr>
        <p:txBody>
          <a:bodyPr/>
          <a:lstStyle/>
          <a:p>
            <a:r>
              <a:rPr lang="en-AU" dirty="0" smtClean="0"/>
              <a:t>Student-designed investigations</a:t>
            </a:r>
            <a:endParaRPr lang="en-AU" dirty="0"/>
          </a:p>
        </p:txBody>
      </p:sp>
      <p:pic>
        <p:nvPicPr>
          <p:cNvPr id="4099" name="Picture 3" descr="C:\Users\08502768\AppData\Local\Microsoft\Windows\Temporary Internet Files\Content.IE5\31WSF9RF\science[1].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268760"/>
            <a:ext cx="4896544" cy="49090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96136" y="3645024"/>
            <a:ext cx="2736304" cy="1938992"/>
          </a:xfrm>
          <a:prstGeom prst="rect">
            <a:avLst/>
          </a:prstGeom>
          <a:noFill/>
        </p:spPr>
        <p:txBody>
          <a:bodyPr wrap="square" rtlCol="0">
            <a:spAutoFit/>
          </a:bodyPr>
          <a:lstStyle/>
          <a:p>
            <a:r>
              <a:rPr lang="en-AU" dirty="0" smtClean="0"/>
              <a:t>Planning </a:t>
            </a:r>
          </a:p>
          <a:p>
            <a:r>
              <a:rPr lang="en-AU" dirty="0" smtClean="0"/>
              <a:t>Doing</a:t>
            </a:r>
          </a:p>
          <a:p>
            <a:r>
              <a:rPr lang="en-AU" dirty="0" smtClean="0"/>
              <a:t>Analysing</a:t>
            </a:r>
          </a:p>
          <a:p>
            <a:r>
              <a:rPr lang="en-AU" dirty="0" smtClean="0"/>
              <a:t>Concluding</a:t>
            </a:r>
          </a:p>
          <a:p>
            <a:r>
              <a:rPr lang="en-AU" dirty="0" smtClean="0"/>
              <a:t>Communicating</a:t>
            </a:r>
            <a:endParaRPr lang="en-AU" dirty="0"/>
          </a:p>
        </p:txBody>
      </p:sp>
    </p:spTree>
    <p:extLst>
      <p:ext uri="{BB962C8B-B14F-4D97-AF65-F5344CB8AC3E}">
        <p14:creationId xmlns:p14="http://schemas.microsoft.com/office/powerpoint/2010/main" val="289444669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032" y="537592"/>
            <a:ext cx="8712968" cy="731168"/>
          </a:xfrm>
        </p:spPr>
        <p:txBody>
          <a:bodyPr/>
          <a:lstStyle/>
          <a:p>
            <a:r>
              <a:rPr lang="en-AU" sz="3200" dirty="0" smtClean="0"/>
              <a:t>Investigations across the VCE sciences</a:t>
            </a:r>
            <a:endParaRPr lang="en-AU" sz="3200" dirty="0"/>
          </a:p>
        </p:txBody>
      </p:sp>
      <p:graphicFrame>
        <p:nvGraphicFramePr>
          <p:cNvPr id="4" name="Content Placeholder 3"/>
          <p:cNvGraphicFramePr>
            <a:graphicFrameLocks noGrp="1"/>
          </p:cNvGraphicFramePr>
          <p:nvPr>
            <p:ph idx="1"/>
            <p:extLst/>
          </p:nvPr>
        </p:nvGraphicFramePr>
        <p:xfrm>
          <a:off x="251520" y="1268760"/>
          <a:ext cx="8712968" cy="5364480"/>
        </p:xfrm>
        <a:graphic>
          <a:graphicData uri="http://schemas.openxmlformats.org/drawingml/2006/table">
            <a:tbl>
              <a:tblPr firstRow="1" bandRow="1">
                <a:tableStyleId>{5C22544A-7EE6-4342-B048-85BDC9FD1C3A}</a:tableStyleId>
              </a:tblPr>
              <a:tblGrid>
                <a:gridCol w="2141323">
                  <a:extLst>
                    <a:ext uri="{9D8B030D-6E8A-4147-A177-3AD203B41FA5}">
                      <a16:colId xmlns:a16="http://schemas.microsoft.com/office/drawing/2014/main" val="20000"/>
                    </a:ext>
                  </a:extLst>
                </a:gridCol>
                <a:gridCol w="2527631">
                  <a:extLst>
                    <a:ext uri="{9D8B030D-6E8A-4147-A177-3AD203B41FA5}">
                      <a16:colId xmlns:a16="http://schemas.microsoft.com/office/drawing/2014/main" val="20001"/>
                    </a:ext>
                  </a:extLst>
                </a:gridCol>
                <a:gridCol w="1828853">
                  <a:extLst>
                    <a:ext uri="{9D8B030D-6E8A-4147-A177-3AD203B41FA5}">
                      <a16:colId xmlns:a16="http://schemas.microsoft.com/office/drawing/2014/main" val="20002"/>
                    </a:ext>
                  </a:extLst>
                </a:gridCol>
                <a:gridCol w="2215161">
                  <a:extLst>
                    <a:ext uri="{9D8B030D-6E8A-4147-A177-3AD203B41FA5}">
                      <a16:colId xmlns:a16="http://schemas.microsoft.com/office/drawing/2014/main" val="20003"/>
                    </a:ext>
                  </a:extLst>
                </a:gridCol>
              </a:tblGrid>
              <a:tr h="370840">
                <a:tc>
                  <a:txBody>
                    <a:bodyPr/>
                    <a:lstStyle/>
                    <a:p>
                      <a:r>
                        <a:rPr lang="en-AU" sz="2800" dirty="0" smtClean="0"/>
                        <a:t>VCE Study</a:t>
                      </a:r>
                      <a:endParaRPr lang="en-AU" sz="2800" dirty="0"/>
                    </a:p>
                  </a:txBody>
                  <a:tcPr/>
                </a:tc>
                <a:tc>
                  <a:txBody>
                    <a:bodyPr/>
                    <a:lstStyle/>
                    <a:p>
                      <a:pPr algn="ctr"/>
                      <a:r>
                        <a:rPr lang="en-AU" sz="2800" dirty="0" smtClean="0"/>
                        <a:t>Unit 1</a:t>
                      </a:r>
                      <a:endParaRPr lang="en-AU" sz="2800" dirty="0"/>
                    </a:p>
                  </a:txBody>
                  <a:tcPr/>
                </a:tc>
                <a:tc>
                  <a:txBody>
                    <a:bodyPr/>
                    <a:lstStyle/>
                    <a:p>
                      <a:pPr algn="ctr"/>
                      <a:r>
                        <a:rPr lang="en-AU" sz="2800" dirty="0" smtClean="0"/>
                        <a:t>Unit 2</a:t>
                      </a:r>
                      <a:endParaRPr lang="en-AU" sz="2800" dirty="0"/>
                    </a:p>
                  </a:txBody>
                  <a:tcPr/>
                </a:tc>
                <a:tc>
                  <a:txBody>
                    <a:bodyPr/>
                    <a:lstStyle/>
                    <a:p>
                      <a:pPr algn="ctr"/>
                      <a:r>
                        <a:rPr lang="en-AU" sz="2800" dirty="0" smtClean="0"/>
                        <a:t>Units 3 &amp; 4</a:t>
                      </a:r>
                      <a:endParaRPr lang="en-AU" sz="2800" dirty="0"/>
                    </a:p>
                  </a:txBody>
                  <a:tcPr/>
                </a:tc>
                <a:extLst>
                  <a:ext uri="{0D108BD9-81ED-4DB2-BD59-A6C34878D82A}">
                    <a16:rowId xmlns:a16="http://schemas.microsoft.com/office/drawing/2014/main" val="10000"/>
                  </a:ext>
                </a:extLst>
              </a:tr>
              <a:tr h="370840">
                <a:tc>
                  <a:txBody>
                    <a:bodyPr/>
                    <a:lstStyle/>
                    <a:p>
                      <a:r>
                        <a:rPr lang="en-AU" sz="2000" dirty="0" smtClean="0"/>
                        <a:t>Biology</a:t>
                      </a:r>
                      <a:endParaRPr lang="en-AU" sz="2000" dirty="0"/>
                    </a:p>
                  </a:txBody>
                  <a:tcPr/>
                </a:tc>
                <a:tc>
                  <a:txBody>
                    <a:bodyPr/>
                    <a:lstStyle/>
                    <a:p>
                      <a:pPr algn="ctr"/>
                      <a:r>
                        <a:rPr lang="en-AU" sz="2000" dirty="0" smtClean="0"/>
                        <a:t>Field and/or</a:t>
                      </a:r>
                      <a:r>
                        <a:rPr lang="en-AU" sz="2000" baseline="0" dirty="0" smtClean="0"/>
                        <a:t> laboratory investigation</a:t>
                      </a:r>
                      <a:endParaRPr lang="en-AU" sz="2000" dirty="0"/>
                    </a:p>
                  </a:txBody>
                  <a:tcPr/>
                </a:tc>
                <a:tc>
                  <a:txBody>
                    <a:bodyPr/>
                    <a:lstStyle/>
                    <a:p>
                      <a:pPr algn="ctr"/>
                      <a:r>
                        <a:rPr lang="en-AU" sz="2000" dirty="0" smtClean="0"/>
                        <a:t>Genetics issue</a:t>
                      </a:r>
                      <a:endParaRPr lang="en-AU" sz="2000" dirty="0"/>
                    </a:p>
                  </a:txBody>
                  <a:tcPr/>
                </a:tc>
                <a:tc rowSpan="5">
                  <a:txBody>
                    <a:bodyPr/>
                    <a:lstStyle/>
                    <a:p>
                      <a:pPr algn="ctr"/>
                      <a:endParaRPr lang="en-AU" sz="2000" dirty="0" smtClean="0"/>
                    </a:p>
                    <a:p>
                      <a:pPr algn="ctr"/>
                      <a:endParaRPr lang="en-AU" sz="2000" dirty="0" smtClean="0"/>
                    </a:p>
                    <a:p>
                      <a:pPr algn="ctr"/>
                      <a:endParaRPr lang="en-AU" sz="2000" dirty="0" smtClean="0"/>
                    </a:p>
                    <a:p>
                      <a:pPr algn="ctr"/>
                      <a:endParaRPr lang="en-AU" sz="2000" dirty="0" smtClean="0"/>
                    </a:p>
                    <a:p>
                      <a:pPr algn="ctr"/>
                      <a:endParaRPr lang="en-AU" sz="2000" dirty="0" smtClean="0"/>
                    </a:p>
                    <a:p>
                      <a:pPr algn="ctr"/>
                      <a:r>
                        <a:rPr lang="en-AU" sz="2000" dirty="0" smtClean="0"/>
                        <a:t>Student-designed or adapted investigation</a:t>
                      </a:r>
                      <a:endParaRPr lang="en-AU" sz="2000" dirty="0"/>
                    </a:p>
                  </a:txBody>
                  <a:tcPr/>
                </a:tc>
                <a:extLst>
                  <a:ext uri="{0D108BD9-81ED-4DB2-BD59-A6C34878D82A}">
                    <a16:rowId xmlns:a16="http://schemas.microsoft.com/office/drawing/2014/main" val="10001"/>
                  </a:ext>
                </a:extLst>
              </a:tr>
              <a:tr h="370840">
                <a:tc>
                  <a:txBody>
                    <a:bodyPr/>
                    <a:lstStyle/>
                    <a:p>
                      <a:r>
                        <a:rPr lang="en-AU" sz="2000" dirty="0" smtClean="0"/>
                        <a:t>Chemistry</a:t>
                      </a:r>
                      <a:endParaRPr lang="en-AU" sz="2000" dirty="0"/>
                    </a:p>
                  </a:txBody>
                  <a:tcPr/>
                </a:tc>
                <a:tc>
                  <a:txBody>
                    <a:bodyPr/>
                    <a:lstStyle/>
                    <a:p>
                      <a:pPr algn="ctr"/>
                      <a:r>
                        <a:rPr lang="en-AU" sz="2000" dirty="0" smtClean="0"/>
                        <a:t>Question in chemistry </a:t>
                      </a:r>
                    </a:p>
                    <a:p>
                      <a:pPr algn="ctr"/>
                      <a:r>
                        <a:rPr lang="en-AU" sz="1600" dirty="0" smtClean="0"/>
                        <a:t>(research focus)</a:t>
                      </a:r>
                      <a:endParaRPr lang="en-AU" sz="1600" dirty="0"/>
                    </a:p>
                  </a:txBody>
                  <a:tcPr/>
                </a:tc>
                <a:tc>
                  <a:txBody>
                    <a:bodyPr/>
                    <a:lstStyle/>
                    <a:p>
                      <a:pPr algn="ctr"/>
                      <a:r>
                        <a:rPr lang="en-AU" sz="2000" dirty="0" smtClean="0"/>
                        <a:t>Water quality investigation</a:t>
                      </a:r>
                      <a:endParaRPr lang="en-AU" sz="2000" dirty="0"/>
                    </a:p>
                  </a:txBody>
                  <a:tcPr/>
                </a:tc>
                <a:tc vMerge="1">
                  <a:txBody>
                    <a:bodyPr/>
                    <a:lstStyle/>
                    <a:p>
                      <a:pPr algn="ctr"/>
                      <a:endParaRPr lang="en-AU" sz="2400" dirty="0"/>
                    </a:p>
                  </a:txBody>
                  <a:tcPr/>
                </a:tc>
                <a:extLst>
                  <a:ext uri="{0D108BD9-81ED-4DB2-BD59-A6C34878D82A}">
                    <a16:rowId xmlns:a16="http://schemas.microsoft.com/office/drawing/2014/main" val="10002"/>
                  </a:ext>
                </a:extLst>
              </a:tr>
              <a:tr h="370840">
                <a:tc>
                  <a:txBody>
                    <a:bodyPr/>
                    <a:lstStyle/>
                    <a:p>
                      <a:r>
                        <a:rPr lang="en-AU" sz="2000" dirty="0" smtClean="0"/>
                        <a:t>Environmental Science</a:t>
                      </a:r>
                      <a:endParaRPr lang="en-AU" sz="2000" dirty="0"/>
                    </a:p>
                  </a:txBody>
                  <a:tcPr/>
                </a:tc>
                <a:tc>
                  <a:txBody>
                    <a:bodyPr/>
                    <a:lstStyle/>
                    <a:p>
                      <a:pPr algn="ctr"/>
                      <a:r>
                        <a:rPr lang="en-AU" sz="2000" dirty="0" smtClean="0"/>
                        <a:t>Field and/or</a:t>
                      </a:r>
                      <a:r>
                        <a:rPr lang="en-AU" sz="2000" baseline="0" dirty="0" smtClean="0"/>
                        <a:t> laboratory work</a:t>
                      </a:r>
                      <a:endParaRPr lang="en-AU" sz="2000" dirty="0"/>
                    </a:p>
                  </a:txBody>
                  <a:tcPr/>
                </a:tc>
                <a:tc>
                  <a:txBody>
                    <a:bodyPr/>
                    <a:lstStyle/>
                    <a:p>
                      <a:pPr algn="ctr"/>
                      <a:r>
                        <a:rPr lang="en-AU" sz="2000" dirty="0" smtClean="0"/>
                        <a:t>Case study on pollution</a:t>
                      </a:r>
                      <a:r>
                        <a:rPr lang="en-AU" sz="2000" baseline="0" dirty="0" smtClean="0"/>
                        <a:t> management</a:t>
                      </a:r>
                      <a:endParaRPr lang="en-AU" sz="2000" dirty="0"/>
                    </a:p>
                  </a:txBody>
                  <a:tcPr/>
                </a:tc>
                <a:tc vMerge="1">
                  <a:txBody>
                    <a:bodyPr/>
                    <a:lstStyle/>
                    <a:p>
                      <a:pPr algn="ctr"/>
                      <a:endParaRPr lang="en-AU" sz="2400" dirty="0"/>
                    </a:p>
                  </a:txBody>
                  <a:tcPr/>
                </a:tc>
                <a:extLst>
                  <a:ext uri="{0D108BD9-81ED-4DB2-BD59-A6C34878D82A}">
                    <a16:rowId xmlns:a16="http://schemas.microsoft.com/office/drawing/2014/main" val="10003"/>
                  </a:ext>
                </a:extLst>
              </a:tr>
              <a:tr h="370840">
                <a:tc>
                  <a:txBody>
                    <a:bodyPr/>
                    <a:lstStyle/>
                    <a:p>
                      <a:r>
                        <a:rPr lang="en-AU" sz="2000" dirty="0" smtClean="0"/>
                        <a:t>Physics</a:t>
                      </a:r>
                      <a:endParaRPr lang="en-AU" sz="2000" dirty="0"/>
                    </a:p>
                  </a:txBody>
                  <a:tcPr/>
                </a:tc>
                <a:tc>
                  <a:txBody>
                    <a:bodyPr/>
                    <a:lstStyle/>
                    <a:p>
                      <a:pPr algn="ctr"/>
                      <a:r>
                        <a:rPr lang="en-AU" sz="2000" dirty="0" smtClean="0"/>
                        <a:t>Thermodynamics issue</a:t>
                      </a:r>
                    </a:p>
                    <a:p>
                      <a:pPr marL="0" algn="ctr" defTabSz="914400" rtl="0" eaLnBrk="1" latinLnBrk="0" hangingPunct="1"/>
                      <a:r>
                        <a:rPr lang="en-AU" sz="1600" kern="1200" dirty="0" smtClean="0">
                          <a:solidFill>
                            <a:schemeClr val="dk1"/>
                          </a:solidFill>
                          <a:latin typeface="+mn-lt"/>
                          <a:ea typeface="+mn-ea"/>
                          <a:cs typeface="+mn-cs"/>
                        </a:rPr>
                        <a:t>(research focus)</a:t>
                      </a:r>
                      <a:endParaRPr lang="en-AU" sz="1600" kern="1200" dirty="0">
                        <a:solidFill>
                          <a:schemeClr val="dk1"/>
                        </a:solidFill>
                        <a:latin typeface="+mn-lt"/>
                        <a:ea typeface="+mn-ea"/>
                        <a:cs typeface="+mn-cs"/>
                      </a:endParaRPr>
                    </a:p>
                  </a:txBody>
                  <a:tcPr/>
                </a:tc>
                <a:tc>
                  <a:txBody>
                    <a:bodyPr/>
                    <a:lstStyle/>
                    <a:p>
                      <a:pPr algn="ctr"/>
                      <a:r>
                        <a:rPr lang="en-AU" sz="2000" dirty="0" smtClean="0"/>
                        <a:t>Student investigation</a:t>
                      </a:r>
                      <a:endParaRPr lang="en-AU" sz="2000" dirty="0"/>
                    </a:p>
                  </a:txBody>
                  <a:tcPr/>
                </a:tc>
                <a:tc vMerge="1">
                  <a:txBody>
                    <a:bodyPr/>
                    <a:lstStyle/>
                    <a:p>
                      <a:pPr algn="ctr"/>
                      <a:endParaRPr lang="en-AU" sz="2400" dirty="0"/>
                    </a:p>
                  </a:txBody>
                  <a:tcPr/>
                </a:tc>
                <a:extLst>
                  <a:ext uri="{0D108BD9-81ED-4DB2-BD59-A6C34878D82A}">
                    <a16:rowId xmlns:a16="http://schemas.microsoft.com/office/drawing/2014/main" val="10004"/>
                  </a:ext>
                </a:extLst>
              </a:tr>
              <a:tr h="370840">
                <a:tc>
                  <a:txBody>
                    <a:bodyPr/>
                    <a:lstStyle/>
                    <a:p>
                      <a:r>
                        <a:rPr lang="en-AU" sz="2000" dirty="0" smtClean="0"/>
                        <a:t>Psychology</a:t>
                      </a:r>
                      <a:endParaRPr lang="en-AU" sz="2000" dirty="0"/>
                    </a:p>
                  </a:txBody>
                  <a:tcPr/>
                </a:tc>
                <a:tc>
                  <a:txBody>
                    <a:bodyPr/>
                    <a:lstStyle/>
                    <a:p>
                      <a:pPr algn="ctr"/>
                      <a:r>
                        <a:rPr lang="en-AU" sz="2000" dirty="0" smtClean="0"/>
                        <a:t>Question in psychology</a:t>
                      </a:r>
                    </a:p>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dk1"/>
                          </a:solidFill>
                          <a:latin typeface="+mn-lt"/>
                          <a:ea typeface="+mn-ea"/>
                          <a:cs typeface="+mn-cs"/>
                        </a:rPr>
                        <a:t>(research focus)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2000" dirty="0" smtClean="0"/>
                        <a:t>Student investigation</a:t>
                      </a:r>
                    </a:p>
                  </a:txBody>
                  <a:tcPr/>
                </a:tc>
                <a:tc vMerge="1">
                  <a:txBody>
                    <a:bodyPr/>
                    <a:lstStyle/>
                    <a:p>
                      <a:pPr algn="ctr"/>
                      <a:endParaRPr lang="en-AU" sz="2400" dirty="0"/>
                    </a:p>
                  </a:txBody>
                  <a:tcPr/>
                </a:tc>
                <a:extLst>
                  <a:ext uri="{0D108BD9-81ED-4DB2-BD59-A6C34878D82A}">
                    <a16:rowId xmlns:a16="http://schemas.microsoft.com/office/drawing/2014/main" val="10005"/>
                  </a:ext>
                </a:extLst>
              </a:tr>
            </a:tbl>
          </a:graphicData>
        </a:graphic>
      </p:graphicFrame>
      <p:sp>
        <p:nvSpPr>
          <p:cNvPr id="3" name="Up Arrow 2"/>
          <p:cNvSpPr/>
          <p:nvPr/>
        </p:nvSpPr>
        <p:spPr bwMode="auto">
          <a:xfrm>
            <a:off x="7596336" y="2204864"/>
            <a:ext cx="504056" cy="108012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34" charset="0"/>
            </a:endParaRPr>
          </a:p>
        </p:txBody>
      </p:sp>
      <p:sp>
        <p:nvSpPr>
          <p:cNvPr id="5" name="Down Arrow 4"/>
          <p:cNvSpPr/>
          <p:nvPr/>
        </p:nvSpPr>
        <p:spPr bwMode="auto">
          <a:xfrm>
            <a:off x="7596336" y="4437112"/>
            <a:ext cx="504056" cy="108012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398078184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Designing scientific investigations</a:t>
            </a:r>
            <a:endParaRPr lang="en-US" dirty="0"/>
          </a:p>
        </p:txBody>
      </p:sp>
      <p:sp>
        <p:nvSpPr>
          <p:cNvPr id="4" name="Content Placeholder 3"/>
          <p:cNvSpPr>
            <a:spLocks noGrp="1"/>
          </p:cNvSpPr>
          <p:nvPr>
            <p:ph idx="1"/>
          </p:nvPr>
        </p:nvSpPr>
        <p:spPr>
          <a:xfrm>
            <a:off x="685800" y="1981200"/>
            <a:ext cx="8062664" cy="3962400"/>
          </a:xfrm>
        </p:spPr>
        <p:txBody>
          <a:bodyPr/>
          <a:lstStyle/>
          <a:p>
            <a:pPr marL="0" indent="0">
              <a:buNone/>
            </a:pPr>
            <a:r>
              <a:rPr lang="en-US" sz="3600" i="1" dirty="0" smtClean="0"/>
              <a:t>Advice for Teachers </a:t>
            </a:r>
            <a:r>
              <a:rPr lang="en-US" sz="3600" dirty="0" smtClean="0"/>
              <a:t>elaborates on: </a:t>
            </a:r>
            <a:endParaRPr lang="en-US" sz="3600" dirty="0"/>
          </a:p>
          <a:p>
            <a:r>
              <a:rPr lang="en-US" sz="3600" dirty="0"/>
              <a:t> Topic selection phase</a:t>
            </a:r>
          </a:p>
          <a:p>
            <a:r>
              <a:rPr lang="en-US" sz="3600" dirty="0" smtClean="0"/>
              <a:t> Planning </a:t>
            </a:r>
            <a:r>
              <a:rPr lang="en-US" sz="3600" dirty="0"/>
              <a:t>phase</a:t>
            </a:r>
          </a:p>
          <a:p>
            <a:r>
              <a:rPr lang="en-US" sz="3600" dirty="0" smtClean="0"/>
              <a:t> Investigation </a:t>
            </a:r>
            <a:r>
              <a:rPr lang="en-US" sz="3600" dirty="0"/>
              <a:t>phase</a:t>
            </a:r>
          </a:p>
          <a:p>
            <a:r>
              <a:rPr lang="en-US" sz="3600" dirty="0" smtClean="0"/>
              <a:t> Reporting </a:t>
            </a:r>
            <a:r>
              <a:rPr lang="en-US" sz="3600" dirty="0"/>
              <a:t>phase</a:t>
            </a:r>
          </a:p>
          <a:p>
            <a:pPr marL="0" indent="0">
              <a:buNone/>
            </a:pPr>
            <a:endParaRPr lang="en-US" dirty="0"/>
          </a:p>
        </p:txBody>
      </p:sp>
    </p:spTree>
    <p:extLst>
      <p:ext uri="{BB962C8B-B14F-4D97-AF65-F5344CB8AC3E}">
        <p14:creationId xmlns:p14="http://schemas.microsoft.com/office/powerpoint/2010/main" val="112217557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dirty="0" smtClean="0"/>
              <a:t>Psychological investigations: learning activities</a:t>
            </a:r>
            <a:endParaRPr lang="en-AU" sz="3600" dirty="0"/>
          </a:p>
        </p:txBody>
      </p:sp>
      <p:sp>
        <p:nvSpPr>
          <p:cNvPr id="3" name="Content Placeholder 2"/>
          <p:cNvSpPr>
            <a:spLocks noGrp="1"/>
          </p:cNvSpPr>
          <p:nvPr>
            <p:ph idx="1"/>
          </p:nvPr>
        </p:nvSpPr>
        <p:spPr>
          <a:xfrm>
            <a:off x="685800" y="1981200"/>
            <a:ext cx="7772400" cy="4184104"/>
          </a:xfrm>
        </p:spPr>
        <p:txBody>
          <a:bodyPr/>
          <a:lstStyle/>
          <a:p>
            <a:pPr marL="0" lvl="0" indent="0" hangingPunct="0">
              <a:buNone/>
            </a:pPr>
            <a:r>
              <a:rPr lang="en-GB" dirty="0"/>
              <a:t>D</a:t>
            </a:r>
            <a:r>
              <a:rPr lang="en-GB" dirty="0" smtClean="0"/>
              <a:t>evelop </a:t>
            </a:r>
            <a:r>
              <a:rPr lang="en-GB" dirty="0"/>
              <a:t>hypotheses for the following research questions:</a:t>
            </a:r>
            <a:endParaRPr lang="en-AU" dirty="0"/>
          </a:p>
          <a:p>
            <a:pPr lvl="0" hangingPunct="0"/>
            <a:r>
              <a:rPr lang="en-GB" sz="2000" dirty="0"/>
              <a:t>Does playing video games improve memory/ affect concentration?</a:t>
            </a:r>
            <a:endParaRPr lang="en-AU" sz="2000" dirty="0"/>
          </a:p>
          <a:p>
            <a:pPr lvl="0" hangingPunct="0"/>
            <a:r>
              <a:rPr lang="en-GB" sz="2400" dirty="0">
                <a:solidFill>
                  <a:srgbClr val="FF0000"/>
                </a:solidFill>
              </a:rPr>
              <a:t>Does extra-sensory perception exist?</a:t>
            </a:r>
            <a:endParaRPr lang="en-AU" sz="2400" dirty="0">
              <a:solidFill>
                <a:srgbClr val="FF0000"/>
              </a:solidFill>
            </a:endParaRPr>
          </a:p>
          <a:p>
            <a:pPr lvl="0" hangingPunct="0"/>
            <a:r>
              <a:rPr lang="en-GB" sz="2000" dirty="0"/>
              <a:t>Does listening to music affect personality?</a:t>
            </a:r>
            <a:endParaRPr lang="en-AU" sz="2000" dirty="0"/>
          </a:p>
          <a:p>
            <a:pPr lvl="0" hangingPunct="0"/>
            <a:r>
              <a:rPr lang="en-GB" sz="2000" dirty="0"/>
              <a:t>Are people who play musical instruments more creative/ analytical than people who do not play an instrument?</a:t>
            </a:r>
            <a:endParaRPr lang="en-AU" sz="2000" dirty="0"/>
          </a:p>
          <a:p>
            <a:pPr lvl="0" hangingPunct="0"/>
            <a:r>
              <a:rPr lang="en-GB" sz="2000" dirty="0"/>
              <a:t>Are people who play sport more or less emotional than people who do not play a sport? </a:t>
            </a:r>
            <a:endParaRPr lang="en-AU" sz="2000" dirty="0"/>
          </a:p>
          <a:p>
            <a:pPr lvl="0" hangingPunct="0"/>
            <a:r>
              <a:rPr lang="en-GB" sz="2000" dirty="0"/>
              <a:t>Do younger people learn faster than older people?</a:t>
            </a:r>
            <a:endParaRPr lang="en-AU" sz="2000" dirty="0"/>
          </a:p>
          <a:p>
            <a:endParaRPr lang="en-AU" dirty="0"/>
          </a:p>
        </p:txBody>
      </p:sp>
    </p:spTree>
    <p:extLst>
      <p:ext uri="{BB962C8B-B14F-4D97-AF65-F5344CB8AC3E}">
        <p14:creationId xmlns:p14="http://schemas.microsoft.com/office/powerpoint/2010/main" val="417247073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48680"/>
            <a:ext cx="9144000" cy="5544616"/>
          </a:xfrm>
          <a:solidFill>
            <a:srgbClr val="FFC000"/>
          </a:solidFill>
          <a:ln w="53975">
            <a:solidFill>
              <a:srgbClr val="0066FF"/>
            </a:solidFill>
            <a:prstDash val="solid"/>
          </a:ln>
        </p:spPr>
        <p:txBody>
          <a:bodyPr/>
          <a:lstStyle/>
          <a:p>
            <a:pPr marL="0" indent="0" algn="ctr">
              <a:buNone/>
            </a:pPr>
            <a:endParaRPr lang="en-AU" sz="8000" dirty="0" smtClean="0"/>
          </a:p>
          <a:p>
            <a:pPr marL="0" indent="0" algn="ctr">
              <a:buNone/>
            </a:pPr>
            <a:r>
              <a:rPr lang="en-AU" sz="8000" dirty="0" smtClean="0"/>
              <a:t>Let’s start with Years F-10 ….!</a:t>
            </a:r>
          </a:p>
          <a:p>
            <a:pPr marL="0" indent="0" algn="ctr">
              <a:buNone/>
            </a:pPr>
            <a:endParaRPr lang="en-US" sz="8000" dirty="0"/>
          </a:p>
        </p:txBody>
      </p:sp>
    </p:spTree>
    <p:extLst>
      <p:ext uri="{BB962C8B-B14F-4D97-AF65-F5344CB8AC3E}">
        <p14:creationId xmlns:p14="http://schemas.microsoft.com/office/powerpoint/2010/main" val="340920649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03176"/>
          </a:xfrm>
        </p:spPr>
        <p:txBody>
          <a:bodyPr/>
          <a:lstStyle/>
          <a:p>
            <a:r>
              <a:rPr lang="en-AU" sz="4000" dirty="0" smtClean="0"/>
              <a:t>Investigation ethics and safety</a:t>
            </a:r>
            <a:endParaRPr lang="en-AU" sz="4000" dirty="0"/>
          </a:p>
        </p:txBody>
      </p:sp>
      <p:sp>
        <p:nvSpPr>
          <p:cNvPr id="3" name="Content Placeholder 2"/>
          <p:cNvSpPr>
            <a:spLocks noGrp="1"/>
          </p:cNvSpPr>
          <p:nvPr>
            <p:ph idx="1"/>
          </p:nvPr>
        </p:nvSpPr>
        <p:spPr>
          <a:xfrm>
            <a:off x="251520" y="1628800"/>
            <a:ext cx="8712968" cy="4608512"/>
          </a:xfrm>
        </p:spPr>
        <p:txBody>
          <a:bodyPr/>
          <a:lstStyle/>
          <a:p>
            <a:pPr marL="0" indent="0" algn="ctr">
              <a:buNone/>
            </a:pPr>
            <a:r>
              <a:rPr lang="en-AU" sz="2400" dirty="0" smtClean="0"/>
              <a:t>Students </a:t>
            </a:r>
            <a:r>
              <a:rPr lang="en-AU" sz="2400" u="sng" dirty="0" smtClean="0"/>
              <a:t>should not </a:t>
            </a:r>
            <a:r>
              <a:rPr lang="en-AU" sz="2400" dirty="0" smtClean="0"/>
              <a:t>proceed with a self-designed investigation unless safe and ethical to do so</a:t>
            </a:r>
          </a:p>
          <a:p>
            <a:pPr marL="0" indent="0">
              <a:buNone/>
            </a:pPr>
            <a:endParaRPr lang="en-AU" sz="2400" dirty="0" smtClean="0"/>
          </a:p>
          <a:p>
            <a:pPr marL="0" indent="0">
              <a:buNone/>
            </a:pPr>
            <a:r>
              <a:rPr lang="en-AU" sz="2400" dirty="0" smtClean="0"/>
              <a:t>Some strategies:</a:t>
            </a:r>
          </a:p>
          <a:p>
            <a:pPr>
              <a:buFont typeface="Wingdings" charset="2"/>
              <a:buChar char="§"/>
            </a:pPr>
            <a:r>
              <a:rPr lang="en-AU" sz="2000" b="0" dirty="0" smtClean="0"/>
              <a:t>Prior  work in Areas of Study must  be used as a basis for an extended scientific investigation</a:t>
            </a:r>
          </a:p>
          <a:p>
            <a:pPr>
              <a:buFont typeface="Wingdings" charset="2"/>
              <a:buChar char="§"/>
            </a:pPr>
            <a:r>
              <a:rPr lang="en-AU" sz="2000" b="0" dirty="0" smtClean="0"/>
              <a:t>Students complete, in class under test conditions, a proposal for an investigation that includes a hypothesis, aim, method and materials/apparatus</a:t>
            </a:r>
          </a:p>
          <a:p>
            <a:pPr>
              <a:buFont typeface="Wingdings" charset="2"/>
              <a:buChar char="§"/>
            </a:pPr>
            <a:r>
              <a:rPr lang="en-AU" sz="2000" b="0" dirty="0" smtClean="0"/>
              <a:t>Teachers assess student work to discuss what works/ doesn’t work/ how it could work</a:t>
            </a:r>
          </a:p>
          <a:p>
            <a:pPr>
              <a:buFont typeface="Wingdings" charset="2"/>
              <a:buChar char="§"/>
            </a:pPr>
            <a:r>
              <a:rPr lang="en-AU" sz="2000" b="0" dirty="0" smtClean="0"/>
              <a:t>Teachers/students determine number and scope of investigations to be undertaken  </a:t>
            </a:r>
          </a:p>
          <a:p>
            <a:pPr marL="0" indent="0">
              <a:buNone/>
            </a:pPr>
            <a:endParaRPr lang="en-AU" dirty="0" smtClean="0"/>
          </a:p>
          <a:p>
            <a:pPr marL="0" indent="0" algn="ctr">
              <a:buNone/>
            </a:pPr>
            <a:endParaRPr lang="en-AU" dirty="0"/>
          </a:p>
        </p:txBody>
      </p:sp>
    </p:spTree>
    <p:extLst>
      <p:ext uri="{BB962C8B-B14F-4D97-AF65-F5344CB8AC3E}">
        <p14:creationId xmlns:p14="http://schemas.microsoft.com/office/powerpoint/2010/main" val="234238427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Evaluation of research findings</a:t>
            </a:r>
            <a:endParaRPr lang="en-AU" dirty="0"/>
          </a:p>
        </p:txBody>
      </p:sp>
      <p:sp>
        <p:nvSpPr>
          <p:cNvPr id="3" name="Content Placeholder 2"/>
          <p:cNvSpPr>
            <a:spLocks noGrp="1"/>
          </p:cNvSpPr>
          <p:nvPr>
            <p:ph idx="1"/>
          </p:nvPr>
        </p:nvSpPr>
        <p:spPr>
          <a:xfrm>
            <a:off x="251520" y="1981200"/>
            <a:ext cx="8712968" cy="4328120"/>
          </a:xfrm>
        </p:spPr>
        <p:txBody>
          <a:bodyPr/>
          <a:lstStyle/>
          <a:p>
            <a:r>
              <a:rPr lang="en-AU" dirty="0" smtClean="0"/>
              <a:t> p-values are no longer required for VCE Psychology</a:t>
            </a:r>
          </a:p>
          <a:p>
            <a:r>
              <a:rPr lang="en-AU" dirty="0" smtClean="0"/>
              <a:t>Mathematical requirements in revised study design:</a:t>
            </a:r>
          </a:p>
          <a:p>
            <a:pPr>
              <a:buFontTx/>
              <a:buChar char="-"/>
            </a:pPr>
            <a:r>
              <a:rPr lang="en-AU" sz="2400" dirty="0" smtClean="0"/>
              <a:t>Presenting data from tables as bar charts or line graphs</a:t>
            </a:r>
          </a:p>
          <a:p>
            <a:pPr>
              <a:buFontTx/>
              <a:buChar char="-"/>
            </a:pPr>
            <a:r>
              <a:rPr lang="en-AU" sz="2400" dirty="0" smtClean="0"/>
              <a:t>Percentages</a:t>
            </a:r>
          </a:p>
          <a:p>
            <a:pPr>
              <a:buFontTx/>
              <a:buChar char="-"/>
            </a:pPr>
            <a:r>
              <a:rPr lang="en-AU" sz="2400" dirty="0" smtClean="0"/>
              <a:t>Calculations of mean as a measure of central tendency</a:t>
            </a:r>
          </a:p>
          <a:p>
            <a:pPr>
              <a:buFontTx/>
              <a:buChar char="-"/>
            </a:pPr>
            <a:r>
              <a:rPr lang="en-AU" sz="2400" dirty="0" smtClean="0"/>
              <a:t>Understanding of standard deviation as a measure of variation around the mean</a:t>
            </a:r>
          </a:p>
          <a:p>
            <a:pPr>
              <a:buFontTx/>
              <a:buChar char="-"/>
            </a:pPr>
            <a:endParaRPr lang="en-AU" dirty="0"/>
          </a:p>
        </p:txBody>
      </p:sp>
    </p:spTree>
    <p:extLst>
      <p:ext uri="{BB962C8B-B14F-4D97-AF65-F5344CB8AC3E}">
        <p14:creationId xmlns:p14="http://schemas.microsoft.com/office/powerpoint/2010/main" val="319402649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8206680" cy="1143000"/>
          </a:xfrm>
        </p:spPr>
        <p:txBody>
          <a:bodyPr/>
          <a:lstStyle/>
          <a:p>
            <a:r>
              <a:rPr lang="en-AU" sz="3600" dirty="0" smtClean="0"/>
              <a:t>Area of study 3 investigation: </a:t>
            </a:r>
            <a:br>
              <a:rPr lang="en-AU" sz="3600" dirty="0" smtClean="0"/>
            </a:br>
            <a:r>
              <a:rPr lang="en-AU" sz="2400" dirty="0" smtClean="0"/>
              <a:t>a student-designed or adapted practical investigation</a:t>
            </a:r>
            <a:endParaRPr lang="en-AU" sz="2400" dirty="0"/>
          </a:p>
        </p:txBody>
      </p:sp>
      <p:sp>
        <p:nvSpPr>
          <p:cNvPr id="3" name="Content Placeholder 2"/>
          <p:cNvSpPr>
            <a:spLocks noGrp="1"/>
          </p:cNvSpPr>
          <p:nvPr>
            <p:ph idx="1"/>
          </p:nvPr>
        </p:nvSpPr>
        <p:spPr/>
        <p:txBody>
          <a:bodyPr/>
          <a:lstStyle/>
          <a:p>
            <a:pPr marL="0" indent="0">
              <a:buNone/>
            </a:pPr>
            <a:endParaRPr lang="en-AU" dirty="0"/>
          </a:p>
          <a:p>
            <a:pPr marL="0" indent="0" algn="ctr">
              <a:buNone/>
            </a:pPr>
            <a:r>
              <a:rPr lang="en-AU" sz="4000" dirty="0" smtClean="0"/>
              <a:t>“It’s just </a:t>
            </a:r>
            <a:r>
              <a:rPr lang="en-AU" sz="4000" u="sng" dirty="0" smtClean="0"/>
              <a:t>one</a:t>
            </a:r>
            <a:r>
              <a:rPr lang="en-AU" sz="4000" dirty="0" smtClean="0"/>
              <a:t> part of </a:t>
            </a:r>
            <a:r>
              <a:rPr lang="en-AU" sz="4000" u="sng" dirty="0" smtClean="0"/>
              <a:t>one</a:t>
            </a:r>
            <a:r>
              <a:rPr lang="en-AU" sz="4000" dirty="0" smtClean="0"/>
              <a:t> experiment …taken on a </a:t>
            </a:r>
            <a:r>
              <a:rPr lang="en-AU" sz="4000" u="sng" dirty="0" smtClean="0"/>
              <a:t>tangent</a:t>
            </a:r>
            <a:r>
              <a:rPr lang="en-AU" sz="4000" dirty="0" smtClean="0"/>
              <a:t>”</a:t>
            </a:r>
          </a:p>
          <a:p>
            <a:pPr marL="0" indent="0">
              <a:buNone/>
            </a:pPr>
            <a:endParaRPr lang="en-AU" dirty="0" smtClean="0"/>
          </a:p>
          <a:p>
            <a:pPr marL="0" indent="0">
              <a:buNone/>
            </a:pPr>
            <a:r>
              <a:rPr lang="en-AU" sz="2400" i="1" dirty="0" smtClean="0"/>
              <a:t>- quote from a </a:t>
            </a:r>
            <a:r>
              <a:rPr lang="en-AU" sz="2400" i="1" dirty="0"/>
              <a:t>n</a:t>
            </a:r>
            <a:r>
              <a:rPr lang="en-AU" sz="2400" i="1" dirty="0" smtClean="0"/>
              <a:t>orth-eastern </a:t>
            </a:r>
            <a:r>
              <a:rPr lang="en-AU" sz="2400" i="1" dirty="0"/>
              <a:t>region </a:t>
            </a:r>
            <a:r>
              <a:rPr lang="en-AU" sz="2400" i="1" dirty="0" smtClean="0"/>
              <a:t>teacher, </a:t>
            </a:r>
          </a:p>
          <a:p>
            <a:pPr marL="0" indent="0">
              <a:buNone/>
            </a:pPr>
            <a:r>
              <a:rPr lang="en-AU" sz="2400" i="1" dirty="0"/>
              <a:t> </a:t>
            </a:r>
            <a:r>
              <a:rPr lang="en-AU" sz="2400" i="1" dirty="0" smtClean="0"/>
              <a:t>  November 2015</a:t>
            </a:r>
            <a:endParaRPr lang="en-AU" sz="2400" i="1" dirty="0"/>
          </a:p>
          <a:p>
            <a:pPr marL="0" indent="0">
              <a:buNone/>
            </a:pPr>
            <a:endParaRPr lang="en-AU" dirty="0"/>
          </a:p>
        </p:txBody>
      </p:sp>
    </p:spTree>
    <p:extLst>
      <p:ext uri="{BB962C8B-B14F-4D97-AF65-F5344CB8AC3E}">
        <p14:creationId xmlns:p14="http://schemas.microsoft.com/office/powerpoint/2010/main" val="203169435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Do you have ESP?</a:t>
            </a:r>
            <a:endParaRPr lang="en-AU" dirty="0"/>
          </a:p>
        </p:txBody>
      </p:sp>
      <p:sp>
        <p:nvSpPr>
          <p:cNvPr id="3" name="Content Placeholder 2"/>
          <p:cNvSpPr>
            <a:spLocks noGrp="1"/>
          </p:cNvSpPr>
          <p:nvPr>
            <p:ph idx="1"/>
          </p:nvPr>
        </p:nvSpPr>
        <p:spPr>
          <a:xfrm>
            <a:off x="4932040" y="1700808"/>
            <a:ext cx="3816424" cy="4464496"/>
          </a:xfrm>
        </p:spPr>
        <p:txBody>
          <a:bodyPr/>
          <a:lstStyle/>
          <a:p>
            <a:pPr marL="0" lvl="0" indent="0">
              <a:buNone/>
            </a:pPr>
            <a:r>
              <a:rPr lang="en-GB" sz="2400" dirty="0" smtClean="0"/>
              <a:t>Outrageous predictions about the 2016 CDES Conference participants:</a:t>
            </a:r>
          </a:p>
          <a:p>
            <a:pPr lvl="0"/>
            <a:r>
              <a:rPr lang="en-AU" sz="2000" dirty="0" smtClean="0"/>
              <a:t>That Arts-based/ female/ blonde/short/those-who-cry-at-movies type VCE Psychology teachers are more likely to have ESP capacities than Science-based/male/non-blonde/ tall/those-who-don’t-cry-at-movies type VCE Psychology teachers  </a:t>
            </a:r>
          </a:p>
          <a:p>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2132856"/>
            <a:ext cx="4412670"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047558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09600"/>
            <a:ext cx="8424936" cy="1019200"/>
          </a:xfrm>
        </p:spPr>
        <p:txBody>
          <a:bodyPr/>
          <a:lstStyle/>
          <a:p>
            <a:r>
              <a:rPr lang="en-US" dirty="0"/>
              <a:t>Extrasensory </a:t>
            </a:r>
            <a:r>
              <a:rPr lang="en-US" dirty="0" smtClean="0"/>
              <a:t>Perception (ESP)</a:t>
            </a:r>
            <a:endParaRPr lang="en-AU" dirty="0"/>
          </a:p>
        </p:txBody>
      </p:sp>
      <p:sp>
        <p:nvSpPr>
          <p:cNvPr id="3" name="Content Placeholder 2"/>
          <p:cNvSpPr>
            <a:spLocks noGrp="1"/>
          </p:cNvSpPr>
          <p:nvPr>
            <p:ph idx="1"/>
          </p:nvPr>
        </p:nvSpPr>
        <p:spPr>
          <a:xfrm>
            <a:off x="395536" y="1772816"/>
            <a:ext cx="8568952" cy="4328120"/>
          </a:xfrm>
        </p:spPr>
        <p:txBody>
          <a:bodyPr/>
          <a:lstStyle/>
          <a:p>
            <a:r>
              <a:rPr lang="en-US" dirty="0" smtClean="0"/>
              <a:t>One </a:t>
            </a:r>
            <a:r>
              <a:rPr lang="en-US" dirty="0"/>
              <a:t>way to test for ESP is with Zener cards: </a:t>
            </a: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r>
              <a:rPr lang="en-US" dirty="0" smtClean="0"/>
              <a:t>Subjects </a:t>
            </a:r>
            <a:r>
              <a:rPr lang="en-US" dirty="0"/>
              <a:t>draw a card at random and telepathically communicate this to someone who then guesses the symbol </a:t>
            </a:r>
            <a:endParaRPr lang="en-A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3196" y="2636912"/>
            <a:ext cx="4572000"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780554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Do you have ESP?</a:t>
            </a:r>
            <a:br>
              <a:rPr lang="en-AU" dirty="0" smtClean="0"/>
            </a:br>
            <a:r>
              <a:rPr lang="en-AU" sz="3200" dirty="0" smtClean="0"/>
              <a:t>A simplified group experiment</a:t>
            </a:r>
            <a:endParaRPr lang="fr-FR" sz="3200" dirty="0"/>
          </a:p>
        </p:txBody>
      </p:sp>
      <p:sp>
        <p:nvSpPr>
          <p:cNvPr id="3" name="Content Placeholder 2"/>
          <p:cNvSpPr>
            <a:spLocks noGrp="1"/>
          </p:cNvSpPr>
          <p:nvPr>
            <p:ph idx="1"/>
          </p:nvPr>
        </p:nvSpPr>
        <p:spPr>
          <a:xfrm>
            <a:off x="683568" y="2132856"/>
            <a:ext cx="7772400" cy="3672408"/>
          </a:xfrm>
        </p:spPr>
        <p:txBody>
          <a:bodyPr/>
          <a:lstStyle/>
          <a:p>
            <a:pPr marL="0" indent="0">
              <a:buNone/>
            </a:pPr>
            <a:r>
              <a:rPr lang="en-AU" dirty="0" smtClean="0"/>
              <a:t>Which colour is the first slide?</a:t>
            </a:r>
          </a:p>
          <a:p>
            <a:r>
              <a:rPr lang="en-AU" sz="4000" dirty="0" smtClean="0"/>
              <a:t>Red?</a:t>
            </a:r>
          </a:p>
          <a:p>
            <a:r>
              <a:rPr lang="en-AU" sz="4000" dirty="0" smtClean="0"/>
              <a:t>Yellow</a:t>
            </a:r>
          </a:p>
          <a:p>
            <a:r>
              <a:rPr lang="en-AU" sz="4000" dirty="0"/>
              <a:t>B</a:t>
            </a:r>
            <a:r>
              <a:rPr lang="en-AU" sz="4000" dirty="0" smtClean="0"/>
              <a:t>lue?</a:t>
            </a:r>
          </a:p>
          <a:p>
            <a:r>
              <a:rPr lang="en-AU" sz="4000" dirty="0" smtClean="0"/>
              <a:t>Green?</a:t>
            </a:r>
          </a:p>
        </p:txBody>
      </p:sp>
    </p:spTree>
    <p:extLst>
      <p:ext uri="{BB962C8B-B14F-4D97-AF65-F5344CB8AC3E}">
        <p14:creationId xmlns:p14="http://schemas.microsoft.com/office/powerpoint/2010/main" val="265345076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rgbClr val="FFCC00"/>
          </a:solidFill>
        </p:spPr>
        <p:txBody>
          <a:bodyPr/>
          <a:lstStyle/>
          <a:p>
            <a:pPr marL="0" indent="0">
              <a:buNone/>
            </a:pPr>
            <a:r>
              <a:rPr lang="en-AU" sz="9600" dirty="0" smtClean="0"/>
              <a:t>   </a:t>
            </a:r>
          </a:p>
          <a:p>
            <a:pPr marL="0" indent="0">
              <a:buNone/>
            </a:pPr>
            <a:r>
              <a:rPr lang="en-AU" sz="9600" dirty="0"/>
              <a:t> </a:t>
            </a:r>
            <a:r>
              <a:rPr lang="en-AU" sz="9600" dirty="0" smtClean="0"/>
              <a:t>    </a:t>
            </a:r>
          </a:p>
        </p:txBody>
      </p:sp>
    </p:spTree>
    <p:extLst>
      <p:ext uri="{BB962C8B-B14F-4D97-AF65-F5344CB8AC3E}">
        <p14:creationId xmlns:p14="http://schemas.microsoft.com/office/powerpoint/2010/main" val="333842221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Do you have ESP?</a:t>
            </a:r>
            <a:endParaRPr lang="fr-FR" dirty="0"/>
          </a:p>
        </p:txBody>
      </p:sp>
      <p:sp>
        <p:nvSpPr>
          <p:cNvPr id="3" name="Content Placeholder 2"/>
          <p:cNvSpPr>
            <a:spLocks noGrp="1"/>
          </p:cNvSpPr>
          <p:nvPr>
            <p:ph idx="1"/>
          </p:nvPr>
        </p:nvSpPr>
        <p:spPr/>
        <p:txBody>
          <a:bodyPr/>
          <a:lstStyle/>
          <a:p>
            <a:pPr marL="0" indent="0">
              <a:buNone/>
            </a:pPr>
            <a:r>
              <a:rPr lang="en-AU" dirty="0" smtClean="0"/>
              <a:t>Which colour is the second slide?</a:t>
            </a:r>
          </a:p>
          <a:p>
            <a:r>
              <a:rPr lang="en-AU" sz="4000" dirty="0" smtClean="0"/>
              <a:t>Red?</a:t>
            </a:r>
          </a:p>
          <a:p>
            <a:r>
              <a:rPr lang="en-AU" sz="4000" dirty="0" smtClean="0"/>
              <a:t>Yellow</a:t>
            </a:r>
          </a:p>
          <a:p>
            <a:r>
              <a:rPr lang="en-AU" sz="4000" dirty="0"/>
              <a:t>B</a:t>
            </a:r>
            <a:r>
              <a:rPr lang="en-AU" sz="4000" dirty="0" smtClean="0"/>
              <a:t>lue?</a:t>
            </a:r>
          </a:p>
          <a:p>
            <a:r>
              <a:rPr lang="en-AU" sz="4000" dirty="0" smtClean="0"/>
              <a:t>Green?</a:t>
            </a:r>
          </a:p>
        </p:txBody>
      </p:sp>
    </p:spTree>
    <p:extLst>
      <p:ext uri="{BB962C8B-B14F-4D97-AF65-F5344CB8AC3E}">
        <p14:creationId xmlns:p14="http://schemas.microsoft.com/office/powerpoint/2010/main" val="265345076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rgbClr val="FFCC00"/>
          </a:solidFill>
        </p:spPr>
        <p:txBody>
          <a:bodyPr/>
          <a:lstStyle/>
          <a:p>
            <a:pPr marL="0" indent="0">
              <a:buNone/>
            </a:pPr>
            <a:r>
              <a:rPr lang="en-AU" sz="9600" dirty="0" smtClean="0"/>
              <a:t>   </a:t>
            </a:r>
          </a:p>
          <a:p>
            <a:pPr marL="0" indent="0">
              <a:buNone/>
            </a:pPr>
            <a:r>
              <a:rPr lang="en-AU" sz="9600" dirty="0"/>
              <a:t> </a:t>
            </a:r>
            <a:r>
              <a:rPr lang="en-AU" sz="9600" dirty="0" smtClean="0"/>
              <a:t>    </a:t>
            </a:r>
          </a:p>
        </p:txBody>
      </p:sp>
    </p:spTree>
    <p:extLst>
      <p:ext uri="{BB962C8B-B14F-4D97-AF65-F5344CB8AC3E}">
        <p14:creationId xmlns:p14="http://schemas.microsoft.com/office/powerpoint/2010/main" val="222056807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Do you have ESP?</a:t>
            </a:r>
            <a:endParaRPr lang="fr-FR" dirty="0"/>
          </a:p>
        </p:txBody>
      </p:sp>
      <p:sp>
        <p:nvSpPr>
          <p:cNvPr id="3" name="Content Placeholder 2"/>
          <p:cNvSpPr>
            <a:spLocks noGrp="1"/>
          </p:cNvSpPr>
          <p:nvPr>
            <p:ph idx="1"/>
          </p:nvPr>
        </p:nvSpPr>
        <p:spPr/>
        <p:txBody>
          <a:bodyPr/>
          <a:lstStyle/>
          <a:p>
            <a:pPr marL="0" indent="0">
              <a:buNone/>
            </a:pPr>
            <a:r>
              <a:rPr lang="en-AU" dirty="0" smtClean="0"/>
              <a:t>Which colour is the third slide?</a:t>
            </a:r>
          </a:p>
          <a:p>
            <a:r>
              <a:rPr lang="en-AU" sz="4000" dirty="0" smtClean="0"/>
              <a:t>Red?</a:t>
            </a:r>
          </a:p>
          <a:p>
            <a:r>
              <a:rPr lang="en-AU" sz="4000" dirty="0" smtClean="0"/>
              <a:t>Yellow</a:t>
            </a:r>
          </a:p>
          <a:p>
            <a:r>
              <a:rPr lang="en-AU" sz="4000" dirty="0"/>
              <a:t>B</a:t>
            </a:r>
            <a:r>
              <a:rPr lang="en-AU" sz="4000" dirty="0" smtClean="0"/>
              <a:t>lue?</a:t>
            </a:r>
          </a:p>
          <a:p>
            <a:r>
              <a:rPr lang="en-AU" sz="4000" dirty="0" smtClean="0"/>
              <a:t>Green?</a:t>
            </a:r>
          </a:p>
        </p:txBody>
      </p:sp>
    </p:spTree>
    <p:extLst>
      <p:ext uri="{BB962C8B-B14F-4D97-AF65-F5344CB8AC3E}">
        <p14:creationId xmlns:p14="http://schemas.microsoft.com/office/powerpoint/2010/main" val="265345076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Design and structure</a:t>
            </a:r>
          </a:p>
        </p:txBody>
      </p:sp>
      <p:sp>
        <p:nvSpPr>
          <p:cNvPr id="3" name="Content Placeholder 2"/>
          <p:cNvSpPr>
            <a:spLocks noGrp="1"/>
          </p:cNvSpPr>
          <p:nvPr>
            <p:ph idx="1"/>
          </p:nvPr>
        </p:nvSpPr>
        <p:spPr>
          <a:xfrm>
            <a:off x="467544" y="2276872"/>
            <a:ext cx="2520280" cy="3312368"/>
          </a:xfrm>
        </p:spPr>
        <p:txBody>
          <a:bodyPr/>
          <a:lstStyle/>
          <a:p>
            <a:pPr marL="0" indent="0">
              <a:buNone/>
            </a:pPr>
            <a:r>
              <a:rPr lang="en-AU" sz="2800" dirty="0"/>
              <a:t>The Victorian Curriculum is based on eight learning areas and four </a:t>
            </a:r>
            <a:r>
              <a:rPr lang="en-AU" sz="2800" dirty="0" smtClean="0"/>
              <a:t>capabilities</a:t>
            </a:r>
            <a:endParaRPr lang="en-AU" sz="2800" dirty="0"/>
          </a:p>
        </p:txBody>
      </p:sp>
      <p:graphicFrame>
        <p:nvGraphicFramePr>
          <p:cNvPr id="5" name="Table 4"/>
          <p:cNvGraphicFramePr>
            <a:graphicFrameLocks noGrp="1"/>
          </p:cNvGraphicFramePr>
          <p:nvPr>
            <p:extLst>
              <p:ext uri="{D42A27DB-BD31-4B8C-83A1-F6EECF244321}">
                <p14:modId xmlns:p14="http://schemas.microsoft.com/office/powerpoint/2010/main" val="2664404509"/>
              </p:ext>
            </p:extLst>
          </p:nvPr>
        </p:nvGraphicFramePr>
        <p:xfrm>
          <a:off x="3203848" y="1772816"/>
          <a:ext cx="5616624" cy="4389120"/>
        </p:xfrm>
        <a:graphic>
          <a:graphicData uri="http://schemas.openxmlformats.org/drawingml/2006/table">
            <a:tbl>
              <a:tblPr firstRow="1" bandRow="1">
                <a:tableStyleId>{21E4AEA4-8DFA-4A89-87EB-49C32662AFE0}</a:tableStyleId>
              </a:tblPr>
              <a:tblGrid>
                <a:gridCol w="2736304">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tblGrid>
              <a:tr h="370840">
                <a:tc>
                  <a:txBody>
                    <a:bodyPr/>
                    <a:lstStyle/>
                    <a:p>
                      <a:r>
                        <a:rPr lang="en-AU" dirty="0" smtClean="0"/>
                        <a:t>Learning areas</a:t>
                      </a:r>
                      <a:endParaRPr lang="en-AU" dirty="0"/>
                    </a:p>
                  </a:txBody>
                  <a:tcPr/>
                </a:tc>
                <a:tc>
                  <a:txBody>
                    <a:bodyPr/>
                    <a:lstStyle/>
                    <a:p>
                      <a:r>
                        <a:rPr lang="en-AU" dirty="0" smtClean="0"/>
                        <a:t>Capabilities</a:t>
                      </a:r>
                      <a:endParaRPr lang="en-AU" dirty="0"/>
                    </a:p>
                  </a:txBody>
                  <a:tcPr/>
                </a:tc>
                <a:extLst>
                  <a:ext uri="{0D108BD9-81ED-4DB2-BD59-A6C34878D82A}">
                    <a16:rowId xmlns:a16="http://schemas.microsoft.com/office/drawing/2014/main" val="10000"/>
                  </a:ext>
                </a:extLst>
              </a:tr>
              <a:tr h="370840">
                <a:tc>
                  <a:txBody>
                    <a:bodyPr/>
                    <a:lstStyle/>
                    <a:p>
                      <a:r>
                        <a:rPr lang="en-AU" sz="1600" dirty="0" smtClean="0"/>
                        <a:t>English</a:t>
                      </a:r>
                      <a:endParaRPr lang="en-AU" sz="1600" dirty="0"/>
                    </a:p>
                  </a:txBody>
                  <a:tcPr/>
                </a:tc>
                <a:tc>
                  <a:txBody>
                    <a:bodyPr/>
                    <a:lstStyle/>
                    <a:p>
                      <a:r>
                        <a:rPr lang="en-AU" sz="1600" dirty="0" smtClean="0"/>
                        <a:t>Critical</a:t>
                      </a:r>
                      <a:r>
                        <a:rPr lang="en-AU" sz="1600" baseline="0" dirty="0" smtClean="0"/>
                        <a:t> and creative thinking</a:t>
                      </a:r>
                      <a:endParaRPr lang="en-AU" sz="1600" dirty="0"/>
                    </a:p>
                  </a:txBody>
                  <a:tcPr/>
                </a:tc>
                <a:extLst>
                  <a:ext uri="{0D108BD9-81ED-4DB2-BD59-A6C34878D82A}">
                    <a16:rowId xmlns:a16="http://schemas.microsoft.com/office/drawing/2014/main" val="10001"/>
                  </a:ext>
                </a:extLst>
              </a:tr>
              <a:tr h="370840">
                <a:tc>
                  <a:txBody>
                    <a:bodyPr/>
                    <a:lstStyle/>
                    <a:p>
                      <a:r>
                        <a:rPr lang="en-AU" sz="1600" dirty="0" smtClean="0"/>
                        <a:t>Mathematics</a:t>
                      </a:r>
                      <a:endParaRPr lang="en-AU" sz="1600" dirty="0"/>
                    </a:p>
                  </a:txBody>
                  <a:tcPr/>
                </a:tc>
                <a:tc>
                  <a:txBody>
                    <a:bodyPr/>
                    <a:lstStyle/>
                    <a:p>
                      <a:r>
                        <a:rPr lang="en-AU" sz="1600" dirty="0" smtClean="0">
                          <a:solidFill>
                            <a:schemeClr val="tx1"/>
                          </a:solidFill>
                        </a:rPr>
                        <a:t>Personal and social</a:t>
                      </a:r>
                      <a:endParaRPr lang="en-AU" sz="1600" dirty="0">
                        <a:solidFill>
                          <a:schemeClr val="tx1"/>
                        </a:solidFill>
                      </a:endParaRPr>
                    </a:p>
                  </a:txBody>
                  <a:tcPr/>
                </a:tc>
                <a:extLst>
                  <a:ext uri="{0D108BD9-81ED-4DB2-BD59-A6C34878D82A}">
                    <a16:rowId xmlns:a16="http://schemas.microsoft.com/office/drawing/2014/main" val="10002"/>
                  </a:ext>
                </a:extLst>
              </a:tr>
              <a:tr h="370840">
                <a:tc>
                  <a:txBody>
                    <a:bodyPr/>
                    <a:lstStyle/>
                    <a:p>
                      <a:r>
                        <a:rPr lang="en-AU" sz="1600" dirty="0" smtClean="0"/>
                        <a:t>Science</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solidFill>
                            <a:schemeClr val="tx1"/>
                          </a:solidFill>
                        </a:rPr>
                        <a:t>Intercultural</a:t>
                      </a:r>
                    </a:p>
                  </a:txBody>
                  <a:tcPr/>
                </a:tc>
                <a:extLst>
                  <a:ext uri="{0D108BD9-81ED-4DB2-BD59-A6C34878D82A}">
                    <a16:rowId xmlns:a16="http://schemas.microsoft.com/office/drawing/2014/main" val="10003"/>
                  </a:ext>
                </a:extLst>
              </a:tr>
              <a:tr h="370840">
                <a:tc>
                  <a:txBody>
                    <a:bodyPr/>
                    <a:lstStyle/>
                    <a:p>
                      <a:r>
                        <a:rPr lang="en-AU" sz="1600" dirty="0" smtClean="0"/>
                        <a:t>Health and physical education</a:t>
                      </a:r>
                      <a:endParaRPr lang="en-AU" sz="1600" dirty="0"/>
                    </a:p>
                  </a:txBody>
                  <a:tcPr/>
                </a:tc>
                <a:tc>
                  <a:txBody>
                    <a:bodyPr/>
                    <a:lstStyle/>
                    <a:p>
                      <a:r>
                        <a:rPr lang="en-AU" sz="1600" dirty="0" smtClean="0">
                          <a:solidFill>
                            <a:schemeClr val="tx1"/>
                          </a:solidFill>
                        </a:rPr>
                        <a:t>Ethical</a:t>
                      </a:r>
                      <a:endParaRPr lang="en-AU" sz="1600" dirty="0">
                        <a:solidFill>
                          <a:schemeClr val="tx1"/>
                        </a:solidFill>
                      </a:endParaRPr>
                    </a:p>
                  </a:txBody>
                  <a:tcPr/>
                </a:tc>
                <a:extLst>
                  <a:ext uri="{0D108BD9-81ED-4DB2-BD59-A6C34878D82A}">
                    <a16:rowId xmlns:a16="http://schemas.microsoft.com/office/drawing/2014/main" val="10004"/>
                  </a:ext>
                </a:extLst>
              </a:tr>
              <a:tr h="370840">
                <a:tc>
                  <a:txBody>
                    <a:bodyPr/>
                    <a:lstStyle/>
                    <a:p>
                      <a:r>
                        <a:rPr lang="en-AU" sz="1600" dirty="0" smtClean="0"/>
                        <a:t>Humanities and social sciences </a:t>
                      </a:r>
                      <a:r>
                        <a:rPr lang="en-AU" sz="1400" dirty="0" smtClean="0"/>
                        <a:t>(History, Geography,</a:t>
                      </a:r>
                      <a:r>
                        <a:rPr lang="en-AU" sz="1400" baseline="0" dirty="0" smtClean="0"/>
                        <a:t> </a:t>
                      </a:r>
                      <a:r>
                        <a:rPr lang="en-AU" sz="1400" dirty="0" smtClean="0"/>
                        <a:t>Civics</a:t>
                      </a:r>
                      <a:r>
                        <a:rPr lang="en-AU" sz="1400" baseline="0" dirty="0" smtClean="0"/>
                        <a:t> and citizenship; Business and economics)</a:t>
                      </a:r>
                      <a:endParaRPr lang="en-AU" sz="1400" dirty="0"/>
                    </a:p>
                  </a:txBody>
                  <a:tcPr/>
                </a:tc>
                <a:tc>
                  <a:txBody>
                    <a:bodyPr/>
                    <a:lstStyle/>
                    <a:p>
                      <a:endParaRPr lang="en-AU" sz="1600" dirty="0"/>
                    </a:p>
                  </a:txBody>
                  <a:tcPr/>
                </a:tc>
                <a:extLst>
                  <a:ext uri="{0D108BD9-81ED-4DB2-BD59-A6C34878D82A}">
                    <a16:rowId xmlns:a16="http://schemas.microsoft.com/office/drawing/2014/main" val="10005"/>
                  </a:ext>
                </a:extLst>
              </a:tr>
              <a:tr h="370840">
                <a:tc>
                  <a:txBody>
                    <a:bodyPr/>
                    <a:lstStyle/>
                    <a:p>
                      <a:r>
                        <a:rPr lang="en-AU" sz="1600" dirty="0" smtClean="0"/>
                        <a:t>Languages</a:t>
                      </a:r>
                      <a:endParaRPr lang="en-AU" sz="1600" dirty="0"/>
                    </a:p>
                  </a:txBody>
                  <a:tcPr/>
                </a:tc>
                <a:tc>
                  <a:txBody>
                    <a:bodyPr/>
                    <a:lstStyle/>
                    <a:p>
                      <a:endParaRPr lang="en-AU" sz="1600" dirty="0"/>
                    </a:p>
                  </a:txBody>
                  <a:tcPr/>
                </a:tc>
                <a:extLst>
                  <a:ext uri="{0D108BD9-81ED-4DB2-BD59-A6C34878D82A}">
                    <a16:rowId xmlns:a16="http://schemas.microsoft.com/office/drawing/2014/main" val="10006"/>
                  </a:ext>
                </a:extLst>
              </a:tr>
              <a:tr h="370840">
                <a:tc>
                  <a:txBody>
                    <a:bodyPr/>
                    <a:lstStyle/>
                    <a:p>
                      <a:r>
                        <a:rPr lang="en-AU" sz="1600" dirty="0" smtClean="0"/>
                        <a:t>The Arts</a:t>
                      </a:r>
                      <a:endParaRPr lang="en-AU" sz="1600" dirty="0"/>
                    </a:p>
                  </a:txBody>
                  <a:tcPr/>
                </a:tc>
                <a:tc>
                  <a:txBody>
                    <a:bodyPr/>
                    <a:lstStyle/>
                    <a:p>
                      <a:endParaRPr lang="en-AU" sz="1600" dirty="0"/>
                    </a:p>
                  </a:txBody>
                  <a:tcPr/>
                </a:tc>
                <a:extLst>
                  <a:ext uri="{0D108BD9-81ED-4DB2-BD59-A6C34878D82A}">
                    <a16:rowId xmlns:a16="http://schemas.microsoft.com/office/drawing/2014/main" val="10007"/>
                  </a:ext>
                </a:extLst>
              </a:tr>
              <a:tr h="370840">
                <a:tc>
                  <a:txBody>
                    <a:bodyPr/>
                    <a:lstStyle/>
                    <a:p>
                      <a:r>
                        <a:rPr lang="en-AU" sz="1600" dirty="0" smtClean="0"/>
                        <a:t>Technologies (Design and Digital Technologies)</a:t>
                      </a:r>
                      <a:endParaRPr lang="en-AU" sz="1600" dirty="0"/>
                    </a:p>
                  </a:txBody>
                  <a:tcPr/>
                </a:tc>
                <a:tc>
                  <a:txBody>
                    <a:bodyPr/>
                    <a:lstStyle/>
                    <a:p>
                      <a:endParaRPr lang="en-AU" sz="1600"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26831288"/>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accent2">
              <a:lumMod val="60000"/>
              <a:lumOff val="40000"/>
            </a:schemeClr>
          </a:solidFill>
        </p:spPr>
        <p:txBody>
          <a:bodyPr/>
          <a:lstStyle/>
          <a:p>
            <a:pPr marL="0" indent="0">
              <a:buNone/>
            </a:pPr>
            <a:r>
              <a:rPr lang="en-AU" sz="9600" dirty="0" smtClean="0"/>
              <a:t>   </a:t>
            </a:r>
          </a:p>
          <a:p>
            <a:pPr marL="0" indent="0">
              <a:buNone/>
            </a:pPr>
            <a:r>
              <a:rPr lang="en-AU" sz="9600" dirty="0"/>
              <a:t> </a:t>
            </a:r>
            <a:r>
              <a:rPr lang="en-AU" sz="9600" dirty="0" smtClean="0"/>
              <a:t>    </a:t>
            </a:r>
          </a:p>
        </p:txBody>
      </p:sp>
    </p:spTree>
    <p:extLst>
      <p:ext uri="{BB962C8B-B14F-4D97-AF65-F5344CB8AC3E}">
        <p14:creationId xmlns:p14="http://schemas.microsoft.com/office/powerpoint/2010/main" val="222056807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Do you have ESP?</a:t>
            </a:r>
            <a:endParaRPr lang="fr-FR" dirty="0"/>
          </a:p>
        </p:txBody>
      </p:sp>
      <p:sp>
        <p:nvSpPr>
          <p:cNvPr id="3" name="Content Placeholder 2"/>
          <p:cNvSpPr>
            <a:spLocks noGrp="1"/>
          </p:cNvSpPr>
          <p:nvPr>
            <p:ph idx="1"/>
          </p:nvPr>
        </p:nvSpPr>
        <p:spPr/>
        <p:txBody>
          <a:bodyPr/>
          <a:lstStyle/>
          <a:p>
            <a:pPr marL="0" indent="0">
              <a:buNone/>
            </a:pPr>
            <a:r>
              <a:rPr lang="en-AU" dirty="0" smtClean="0"/>
              <a:t>Which colour is the fourth slide?</a:t>
            </a:r>
          </a:p>
          <a:p>
            <a:r>
              <a:rPr lang="en-AU" sz="4000" dirty="0" smtClean="0"/>
              <a:t>Red?</a:t>
            </a:r>
          </a:p>
          <a:p>
            <a:r>
              <a:rPr lang="en-AU" sz="4000" dirty="0" smtClean="0"/>
              <a:t>Yellow</a:t>
            </a:r>
          </a:p>
          <a:p>
            <a:r>
              <a:rPr lang="en-AU" sz="4000" dirty="0"/>
              <a:t>B</a:t>
            </a:r>
            <a:r>
              <a:rPr lang="en-AU" sz="4000" dirty="0" smtClean="0"/>
              <a:t>lue?</a:t>
            </a:r>
          </a:p>
          <a:p>
            <a:r>
              <a:rPr lang="en-AU" sz="4000" dirty="0" smtClean="0"/>
              <a:t>Green?</a:t>
            </a:r>
          </a:p>
        </p:txBody>
      </p:sp>
    </p:spTree>
    <p:extLst>
      <p:ext uri="{BB962C8B-B14F-4D97-AF65-F5344CB8AC3E}">
        <p14:creationId xmlns:p14="http://schemas.microsoft.com/office/powerpoint/2010/main" val="265345076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rgbClr val="FF0000"/>
          </a:solidFill>
        </p:spPr>
        <p:txBody>
          <a:bodyPr/>
          <a:lstStyle/>
          <a:p>
            <a:pPr marL="0" indent="0">
              <a:buNone/>
            </a:pPr>
            <a:r>
              <a:rPr lang="en-AU" sz="9600" dirty="0" smtClean="0"/>
              <a:t>   </a:t>
            </a:r>
          </a:p>
          <a:p>
            <a:pPr marL="0" indent="0">
              <a:buNone/>
            </a:pPr>
            <a:r>
              <a:rPr lang="en-AU" sz="9600" dirty="0"/>
              <a:t> </a:t>
            </a:r>
            <a:r>
              <a:rPr lang="en-AU" sz="9600" dirty="0" smtClean="0"/>
              <a:t>    </a:t>
            </a:r>
          </a:p>
        </p:txBody>
      </p:sp>
    </p:spTree>
    <p:extLst>
      <p:ext uri="{BB962C8B-B14F-4D97-AF65-F5344CB8AC3E}">
        <p14:creationId xmlns:p14="http://schemas.microsoft.com/office/powerpoint/2010/main" val="222056807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Do you have ESP?</a:t>
            </a:r>
            <a:endParaRPr lang="fr-FR" dirty="0"/>
          </a:p>
        </p:txBody>
      </p:sp>
      <p:sp>
        <p:nvSpPr>
          <p:cNvPr id="3" name="Content Placeholder 2"/>
          <p:cNvSpPr>
            <a:spLocks noGrp="1"/>
          </p:cNvSpPr>
          <p:nvPr>
            <p:ph idx="1"/>
          </p:nvPr>
        </p:nvSpPr>
        <p:spPr/>
        <p:txBody>
          <a:bodyPr/>
          <a:lstStyle/>
          <a:p>
            <a:pPr marL="0" indent="0">
              <a:buNone/>
            </a:pPr>
            <a:r>
              <a:rPr lang="en-AU" dirty="0" smtClean="0"/>
              <a:t>Which colour is the fifth slide?</a:t>
            </a:r>
          </a:p>
          <a:p>
            <a:r>
              <a:rPr lang="en-AU" sz="4000" dirty="0" smtClean="0"/>
              <a:t>Red?</a:t>
            </a:r>
          </a:p>
          <a:p>
            <a:r>
              <a:rPr lang="en-AU" sz="4000" dirty="0" smtClean="0"/>
              <a:t>Yellow</a:t>
            </a:r>
          </a:p>
          <a:p>
            <a:r>
              <a:rPr lang="en-AU" sz="4000" dirty="0"/>
              <a:t>B</a:t>
            </a:r>
            <a:r>
              <a:rPr lang="en-AU" sz="4000" dirty="0" smtClean="0"/>
              <a:t>lue?</a:t>
            </a:r>
          </a:p>
          <a:p>
            <a:r>
              <a:rPr lang="en-AU" sz="4000" dirty="0" smtClean="0"/>
              <a:t>Green?</a:t>
            </a:r>
          </a:p>
        </p:txBody>
      </p:sp>
    </p:spTree>
    <p:extLst>
      <p:ext uri="{BB962C8B-B14F-4D97-AF65-F5344CB8AC3E}">
        <p14:creationId xmlns:p14="http://schemas.microsoft.com/office/powerpoint/2010/main" val="265345076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rgbClr val="FFCC00"/>
          </a:solidFill>
        </p:spPr>
        <p:txBody>
          <a:bodyPr/>
          <a:lstStyle/>
          <a:p>
            <a:pPr marL="0" indent="0">
              <a:buNone/>
            </a:pPr>
            <a:r>
              <a:rPr lang="en-AU" sz="9600" dirty="0" smtClean="0"/>
              <a:t>   </a:t>
            </a:r>
          </a:p>
          <a:p>
            <a:pPr marL="0" indent="0">
              <a:buNone/>
            </a:pPr>
            <a:r>
              <a:rPr lang="en-AU" sz="9600" dirty="0"/>
              <a:t> </a:t>
            </a:r>
            <a:r>
              <a:rPr lang="en-AU" sz="9600" dirty="0" smtClean="0"/>
              <a:t>    </a:t>
            </a:r>
          </a:p>
        </p:txBody>
      </p:sp>
    </p:spTree>
    <p:extLst>
      <p:ext uri="{BB962C8B-B14F-4D97-AF65-F5344CB8AC3E}">
        <p14:creationId xmlns:p14="http://schemas.microsoft.com/office/powerpoint/2010/main" val="2220568071"/>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Do you have ESP?</a:t>
            </a:r>
            <a:endParaRPr lang="fr-FR" dirty="0"/>
          </a:p>
        </p:txBody>
      </p:sp>
      <p:sp>
        <p:nvSpPr>
          <p:cNvPr id="3" name="Content Placeholder 2"/>
          <p:cNvSpPr>
            <a:spLocks noGrp="1"/>
          </p:cNvSpPr>
          <p:nvPr>
            <p:ph idx="1"/>
          </p:nvPr>
        </p:nvSpPr>
        <p:spPr/>
        <p:txBody>
          <a:bodyPr/>
          <a:lstStyle/>
          <a:p>
            <a:pPr marL="0" indent="0">
              <a:buNone/>
            </a:pPr>
            <a:r>
              <a:rPr lang="en-AU" dirty="0" smtClean="0"/>
              <a:t>Which colour is the sixth slide?</a:t>
            </a:r>
          </a:p>
          <a:p>
            <a:r>
              <a:rPr lang="en-AU" sz="4000" dirty="0" smtClean="0"/>
              <a:t>Red?</a:t>
            </a:r>
          </a:p>
          <a:p>
            <a:r>
              <a:rPr lang="en-AU" sz="4000" dirty="0" smtClean="0"/>
              <a:t>Yellow</a:t>
            </a:r>
          </a:p>
          <a:p>
            <a:r>
              <a:rPr lang="en-AU" sz="4000" dirty="0"/>
              <a:t>B</a:t>
            </a:r>
            <a:r>
              <a:rPr lang="en-AU" sz="4000" dirty="0" smtClean="0"/>
              <a:t>lue?</a:t>
            </a:r>
          </a:p>
          <a:p>
            <a:r>
              <a:rPr lang="en-AU" sz="4000" dirty="0" smtClean="0"/>
              <a:t>Green?</a:t>
            </a:r>
          </a:p>
        </p:txBody>
      </p:sp>
    </p:spTree>
    <p:extLst>
      <p:ext uri="{BB962C8B-B14F-4D97-AF65-F5344CB8AC3E}">
        <p14:creationId xmlns:p14="http://schemas.microsoft.com/office/powerpoint/2010/main" val="282792753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rgbClr val="00B050"/>
          </a:solidFill>
        </p:spPr>
        <p:txBody>
          <a:bodyPr/>
          <a:lstStyle/>
          <a:p>
            <a:pPr marL="0" indent="0">
              <a:buNone/>
            </a:pPr>
            <a:r>
              <a:rPr lang="en-AU" sz="9600" dirty="0" smtClean="0"/>
              <a:t>   </a:t>
            </a:r>
          </a:p>
          <a:p>
            <a:pPr marL="0" indent="0">
              <a:buNone/>
            </a:pPr>
            <a:r>
              <a:rPr lang="en-AU" sz="9600" dirty="0"/>
              <a:t> </a:t>
            </a:r>
            <a:r>
              <a:rPr lang="en-AU" sz="9600" dirty="0" smtClean="0"/>
              <a:t>    </a:t>
            </a:r>
          </a:p>
        </p:txBody>
      </p:sp>
    </p:spTree>
    <p:extLst>
      <p:ext uri="{BB962C8B-B14F-4D97-AF65-F5344CB8AC3E}">
        <p14:creationId xmlns:p14="http://schemas.microsoft.com/office/powerpoint/2010/main" val="222056807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Analysis of ESP results</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0776165"/>
              </p:ext>
            </p:extLst>
          </p:nvPr>
        </p:nvGraphicFramePr>
        <p:xfrm>
          <a:off x="539552" y="1700808"/>
          <a:ext cx="7772398" cy="4617720"/>
        </p:xfrm>
        <a:graphic>
          <a:graphicData uri="http://schemas.openxmlformats.org/drawingml/2006/table">
            <a:tbl>
              <a:tblPr firstRow="1" bandRow="1">
                <a:tableStyleId>{5C22544A-7EE6-4342-B048-85BDC9FD1C3A}</a:tableStyleId>
              </a:tblPr>
              <a:tblGrid>
                <a:gridCol w="2736304">
                  <a:extLst>
                    <a:ext uri="{9D8B030D-6E8A-4147-A177-3AD203B41FA5}">
                      <a16:colId xmlns:a16="http://schemas.microsoft.com/office/drawing/2014/main" val="20000"/>
                    </a:ext>
                  </a:extLst>
                </a:gridCol>
                <a:gridCol w="839349">
                  <a:extLst>
                    <a:ext uri="{9D8B030D-6E8A-4147-A177-3AD203B41FA5}">
                      <a16:colId xmlns:a16="http://schemas.microsoft.com/office/drawing/2014/main" val="20001"/>
                    </a:ext>
                  </a:extLst>
                </a:gridCol>
                <a:gridCol w="839349">
                  <a:extLst>
                    <a:ext uri="{9D8B030D-6E8A-4147-A177-3AD203B41FA5}">
                      <a16:colId xmlns:a16="http://schemas.microsoft.com/office/drawing/2014/main" val="20002"/>
                    </a:ext>
                  </a:extLst>
                </a:gridCol>
                <a:gridCol w="839349">
                  <a:extLst>
                    <a:ext uri="{9D8B030D-6E8A-4147-A177-3AD203B41FA5}">
                      <a16:colId xmlns:a16="http://schemas.microsoft.com/office/drawing/2014/main" val="20003"/>
                    </a:ext>
                  </a:extLst>
                </a:gridCol>
                <a:gridCol w="839349">
                  <a:extLst>
                    <a:ext uri="{9D8B030D-6E8A-4147-A177-3AD203B41FA5}">
                      <a16:colId xmlns:a16="http://schemas.microsoft.com/office/drawing/2014/main" val="20004"/>
                    </a:ext>
                  </a:extLst>
                </a:gridCol>
                <a:gridCol w="839349">
                  <a:extLst>
                    <a:ext uri="{9D8B030D-6E8A-4147-A177-3AD203B41FA5}">
                      <a16:colId xmlns:a16="http://schemas.microsoft.com/office/drawing/2014/main" val="20005"/>
                    </a:ext>
                  </a:extLst>
                </a:gridCol>
                <a:gridCol w="839349">
                  <a:extLst>
                    <a:ext uri="{9D8B030D-6E8A-4147-A177-3AD203B41FA5}">
                      <a16:colId xmlns:a16="http://schemas.microsoft.com/office/drawing/2014/main" val="20006"/>
                    </a:ext>
                  </a:extLst>
                </a:gridCol>
              </a:tblGrid>
              <a:tr h="370840">
                <a:tc>
                  <a:txBody>
                    <a:bodyPr/>
                    <a:lstStyle/>
                    <a:p>
                      <a:r>
                        <a:rPr lang="en-AU" dirty="0" smtClean="0"/>
                        <a:t>Physical</a:t>
                      </a:r>
                      <a:r>
                        <a:rPr lang="en-AU" baseline="0" dirty="0" smtClean="0"/>
                        <a:t> feature</a:t>
                      </a:r>
                      <a:endParaRPr lang="en-AU" dirty="0"/>
                    </a:p>
                  </a:txBody>
                  <a:tcPr/>
                </a:tc>
                <a:tc>
                  <a:txBody>
                    <a:bodyPr/>
                    <a:lstStyle/>
                    <a:p>
                      <a:r>
                        <a:rPr lang="en-AU" dirty="0" smtClean="0"/>
                        <a:t>√1st</a:t>
                      </a:r>
                      <a:endParaRPr lang="en-AU" dirty="0"/>
                    </a:p>
                  </a:txBody>
                  <a:tcPr/>
                </a:tc>
                <a:tc>
                  <a:txBody>
                    <a:bodyPr/>
                    <a:lstStyle/>
                    <a:p>
                      <a:r>
                        <a:rPr lang="en-AU" dirty="0" smtClean="0"/>
                        <a:t>√2nd</a:t>
                      </a:r>
                      <a:endParaRPr lang="en-AU" dirty="0"/>
                    </a:p>
                  </a:txBody>
                  <a:tcPr/>
                </a:tc>
                <a:tc>
                  <a:txBody>
                    <a:bodyPr/>
                    <a:lstStyle/>
                    <a:p>
                      <a:r>
                        <a:rPr lang="en-AU" dirty="0" smtClean="0"/>
                        <a:t>√3rd</a:t>
                      </a:r>
                      <a:endParaRPr lang="en-AU" dirty="0"/>
                    </a:p>
                  </a:txBody>
                  <a:tcPr/>
                </a:tc>
                <a:tc>
                  <a:txBody>
                    <a:bodyPr/>
                    <a:lstStyle/>
                    <a:p>
                      <a:r>
                        <a:rPr lang="en-AU" dirty="0" smtClean="0"/>
                        <a:t>√4th</a:t>
                      </a:r>
                      <a:endParaRPr lang="en-AU" dirty="0"/>
                    </a:p>
                  </a:txBody>
                  <a:tcPr/>
                </a:tc>
                <a:tc>
                  <a:txBody>
                    <a:bodyPr/>
                    <a:lstStyle/>
                    <a:p>
                      <a:r>
                        <a:rPr lang="en-AU" dirty="0" smtClean="0"/>
                        <a:t>√5th</a:t>
                      </a:r>
                      <a:endParaRPr lang="en-AU" dirty="0"/>
                    </a:p>
                  </a:txBody>
                  <a:tcPr/>
                </a:tc>
                <a:tc>
                  <a:txBody>
                    <a:bodyPr/>
                    <a:lstStyle/>
                    <a:p>
                      <a:r>
                        <a:rPr lang="en-AU" dirty="0" smtClean="0"/>
                        <a:t>√6th</a:t>
                      </a:r>
                      <a:endParaRPr lang="en-AU" dirty="0"/>
                    </a:p>
                  </a:txBody>
                  <a:tcPr/>
                </a:tc>
                <a:extLst>
                  <a:ext uri="{0D108BD9-81ED-4DB2-BD59-A6C34878D82A}">
                    <a16:rowId xmlns:a16="http://schemas.microsoft.com/office/drawing/2014/main" val="10000"/>
                  </a:ext>
                </a:extLst>
              </a:tr>
              <a:tr h="370840">
                <a:tc>
                  <a:txBody>
                    <a:bodyPr/>
                    <a:lstStyle/>
                    <a:p>
                      <a:r>
                        <a:rPr lang="en-AU" dirty="0" smtClean="0"/>
                        <a:t>Arts-based (N =    )</a:t>
                      </a:r>
                      <a:endParaRPr lang="en-AU" dirty="0"/>
                    </a:p>
                  </a:txBody>
                  <a:tcPr/>
                </a:tc>
                <a:tc>
                  <a:txBody>
                    <a:bodyPr/>
                    <a:lstStyle/>
                    <a:p>
                      <a:endParaRPr lang="en-AU"/>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10001"/>
                  </a:ext>
                </a:extLst>
              </a:tr>
              <a:tr h="370840">
                <a:tc>
                  <a:txBody>
                    <a:bodyPr/>
                    <a:lstStyle/>
                    <a:p>
                      <a:r>
                        <a:rPr lang="en-AU" dirty="0" smtClean="0"/>
                        <a:t>Science-based (N =    )</a:t>
                      </a:r>
                      <a:endParaRPr lang="en-AU" dirty="0"/>
                    </a:p>
                  </a:txBody>
                  <a:tcPr/>
                </a:tc>
                <a:tc>
                  <a:txBody>
                    <a:bodyPr/>
                    <a:lstStyle/>
                    <a:p>
                      <a:endParaRPr lang="en-AU"/>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Female (N =    )</a:t>
                      </a:r>
                    </a:p>
                  </a:txBody>
                  <a:tcPr/>
                </a:tc>
                <a:tc>
                  <a:txBody>
                    <a:bodyPr/>
                    <a:lstStyle/>
                    <a:p>
                      <a:endParaRPr lang="en-AU"/>
                    </a:p>
                  </a:txBody>
                  <a:tcPr/>
                </a:tc>
                <a:tc>
                  <a:txBody>
                    <a:bodyPr/>
                    <a:lstStyle/>
                    <a:p>
                      <a:endParaRPr lang="en-AU"/>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Male (N =    )</a:t>
                      </a:r>
                    </a:p>
                  </a:txBody>
                  <a:tcPr/>
                </a:tc>
                <a:tc>
                  <a:txBody>
                    <a:bodyPr/>
                    <a:lstStyle/>
                    <a:p>
                      <a:endParaRPr lang="en-AU" dirty="0"/>
                    </a:p>
                  </a:txBody>
                  <a:tcPr/>
                </a:tc>
                <a:tc>
                  <a:txBody>
                    <a:bodyPr/>
                    <a:lstStyle/>
                    <a:p>
                      <a:endParaRPr lang="en-AU" dirty="0"/>
                    </a:p>
                  </a:txBody>
                  <a:tcPr/>
                </a:tc>
                <a:tc>
                  <a:txBody>
                    <a:bodyPr/>
                    <a:lstStyle/>
                    <a:p>
                      <a:endParaRPr lang="en-AU"/>
                    </a:p>
                  </a:txBody>
                  <a:tcPr/>
                </a:tc>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Blonde (N =    )</a:t>
                      </a:r>
                    </a:p>
                  </a:txBody>
                  <a:tcPr/>
                </a:tc>
                <a:tc>
                  <a:txBody>
                    <a:bodyPr/>
                    <a:lstStyle/>
                    <a:p>
                      <a:endParaRPr lang="en-AU" dirty="0"/>
                    </a:p>
                  </a:txBody>
                  <a:tcPr/>
                </a:tc>
                <a:tc>
                  <a:txBody>
                    <a:bodyPr/>
                    <a:lstStyle/>
                    <a:p>
                      <a:endParaRPr lang="en-AU"/>
                    </a:p>
                  </a:txBody>
                  <a:tcPr/>
                </a:tc>
                <a:tc>
                  <a:txBody>
                    <a:bodyPr/>
                    <a:lstStyle/>
                    <a:p>
                      <a:endParaRPr lang="en-AU"/>
                    </a:p>
                  </a:txBody>
                  <a:tcPr/>
                </a:tc>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Non-blonde (N =    )</a:t>
                      </a:r>
                    </a:p>
                  </a:txBody>
                  <a:tcPr/>
                </a:tc>
                <a:tc>
                  <a:txBody>
                    <a:bodyPr/>
                    <a:lstStyle/>
                    <a:p>
                      <a:endParaRPr lang="en-AU" dirty="0"/>
                    </a:p>
                  </a:txBody>
                  <a:tcPr/>
                </a:tc>
                <a:tc>
                  <a:txBody>
                    <a:bodyPr/>
                    <a:lstStyle/>
                    <a:p>
                      <a:endParaRPr lang="en-AU"/>
                    </a:p>
                  </a:txBody>
                  <a:tcPr/>
                </a:tc>
                <a:tc>
                  <a:txBody>
                    <a:bodyPr/>
                    <a:lstStyle/>
                    <a:p>
                      <a:endParaRPr lang="en-AU"/>
                    </a:p>
                  </a:txBody>
                  <a:tcPr/>
                </a:tc>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Short (N =    )</a:t>
                      </a:r>
                    </a:p>
                  </a:txBody>
                  <a:tcPr/>
                </a:tc>
                <a:tc>
                  <a:txBody>
                    <a:bodyPr/>
                    <a:lstStyle/>
                    <a:p>
                      <a:endParaRPr lang="en-AU" dirty="0"/>
                    </a:p>
                  </a:txBody>
                  <a:tcPr/>
                </a:tc>
                <a:tc>
                  <a:txBody>
                    <a:bodyPr/>
                    <a:lstStyle/>
                    <a:p>
                      <a:endParaRPr lang="en-AU"/>
                    </a:p>
                  </a:txBody>
                  <a:tcPr/>
                </a:tc>
                <a:tc>
                  <a:txBody>
                    <a:bodyPr/>
                    <a:lstStyle/>
                    <a:p>
                      <a:endParaRPr lang="en-AU"/>
                    </a:p>
                  </a:txBody>
                  <a:tcPr/>
                </a:tc>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100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Tall (N =    )</a:t>
                      </a:r>
                    </a:p>
                  </a:txBody>
                  <a:tcPr/>
                </a:tc>
                <a:tc>
                  <a:txBody>
                    <a:bodyPr/>
                    <a:lstStyle/>
                    <a:p>
                      <a:endParaRPr lang="en-AU" dirty="0"/>
                    </a:p>
                  </a:txBody>
                  <a:tcPr/>
                </a:tc>
                <a:tc>
                  <a:txBody>
                    <a:bodyPr/>
                    <a:lstStyle/>
                    <a:p>
                      <a:endParaRPr lang="en-AU"/>
                    </a:p>
                  </a:txBody>
                  <a:tcPr/>
                </a:tc>
                <a:tc>
                  <a:txBody>
                    <a:bodyPr/>
                    <a:lstStyle/>
                    <a:p>
                      <a:endParaRPr lang="en-AU"/>
                    </a:p>
                  </a:txBody>
                  <a:tcPr/>
                </a:tc>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1000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Those-who-cry-at-movies (N =    )</a:t>
                      </a:r>
                    </a:p>
                  </a:txBody>
                  <a:tcPr/>
                </a:tc>
                <a:tc>
                  <a:txBody>
                    <a:bodyPr/>
                    <a:lstStyle/>
                    <a:p>
                      <a:endParaRPr lang="en-AU" dirty="0"/>
                    </a:p>
                  </a:txBody>
                  <a:tcPr/>
                </a:tc>
                <a:tc>
                  <a:txBody>
                    <a:bodyPr/>
                    <a:lstStyle/>
                    <a:p>
                      <a:endParaRPr lang="en-AU"/>
                    </a:p>
                  </a:txBody>
                  <a:tcPr/>
                </a:tc>
                <a:tc>
                  <a:txBody>
                    <a:bodyPr/>
                    <a:lstStyle/>
                    <a:p>
                      <a:endParaRPr lang="en-AU"/>
                    </a:p>
                  </a:txBody>
                  <a:tcPr/>
                </a:tc>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1000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Those-who-don’t-cry-at-movies (N =    )</a:t>
                      </a:r>
                    </a:p>
                  </a:txBody>
                  <a:tcPr/>
                </a:tc>
                <a:tc>
                  <a:txBody>
                    <a:bodyPr/>
                    <a:lstStyle/>
                    <a:p>
                      <a:endParaRPr lang="en-AU" dirty="0"/>
                    </a:p>
                  </a:txBody>
                  <a:tcPr/>
                </a:tc>
                <a:tc>
                  <a:txBody>
                    <a:bodyPr/>
                    <a:lstStyle/>
                    <a:p>
                      <a:endParaRPr lang="en-AU"/>
                    </a:p>
                  </a:txBody>
                  <a:tcPr/>
                </a:tc>
                <a:tc>
                  <a:txBody>
                    <a:bodyPr/>
                    <a:lstStyle/>
                    <a:p>
                      <a:endParaRPr lang="en-AU"/>
                    </a:p>
                  </a:txBody>
                  <a:tcPr/>
                </a:tc>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820090994"/>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03176"/>
          </a:xfrm>
        </p:spPr>
        <p:txBody>
          <a:bodyPr/>
          <a:lstStyle/>
          <a:p>
            <a:r>
              <a:rPr lang="en-AU" dirty="0" smtClean="0"/>
              <a:t>Drawing conclusions</a:t>
            </a:r>
            <a:endParaRPr lang="en-US" dirty="0"/>
          </a:p>
        </p:txBody>
      </p:sp>
      <p:sp>
        <p:nvSpPr>
          <p:cNvPr id="3" name="Content Placeholder 2"/>
          <p:cNvSpPr>
            <a:spLocks noGrp="1"/>
          </p:cNvSpPr>
          <p:nvPr>
            <p:ph idx="1"/>
          </p:nvPr>
        </p:nvSpPr>
        <p:spPr>
          <a:xfrm>
            <a:off x="467544" y="1556792"/>
            <a:ext cx="8208912" cy="4896544"/>
          </a:xfrm>
        </p:spPr>
        <p:txBody>
          <a:bodyPr/>
          <a:lstStyle/>
          <a:p>
            <a:r>
              <a:rPr lang="en-AU" sz="2400" dirty="0" smtClean="0"/>
              <a:t>Probability of selecting first correct colour card by chance = ¼ = 25%</a:t>
            </a:r>
          </a:p>
          <a:p>
            <a:r>
              <a:rPr lang="en-AU" sz="2400" dirty="0" smtClean="0"/>
              <a:t>Probability of selecting second (and any other card, with replacement) correct </a:t>
            </a:r>
            <a:r>
              <a:rPr lang="en-AU" sz="2400" dirty="0"/>
              <a:t>colour card by chance = ¼ = 25</a:t>
            </a:r>
            <a:r>
              <a:rPr lang="en-AU" sz="2400" dirty="0" smtClean="0"/>
              <a:t>%</a:t>
            </a:r>
          </a:p>
          <a:p>
            <a:r>
              <a:rPr lang="en-AU" sz="2400" dirty="0" smtClean="0"/>
              <a:t>Probability of selecting first and second correct colour cards = ¼ x ¼ = 1/16</a:t>
            </a:r>
          </a:p>
          <a:p>
            <a:r>
              <a:rPr lang="en-AU" sz="2400" dirty="0"/>
              <a:t>Probability of selecting </a:t>
            </a:r>
            <a:r>
              <a:rPr lang="en-AU" sz="2400" dirty="0" smtClean="0"/>
              <a:t>first, second </a:t>
            </a:r>
            <a:r>
              <a:rPr lang="en-AU" sz="2400" dirty="0"/>
              <a:t>and </a:t>
            </a:r>
            <a:r>
              <a:rPr lang="en-AU" sz="2400" dirty="0" smtClean="0"/>
              <a:t>third correct </a:t>
            </a:r>
            <a:r>
              <a:rPr lang="en-AU" sz="2400" dirty="0"/>
              <a:t>colour cards = ¼ x ¼ </a:t>
            </a:r>
            <a:r>
              <a:rPr lang="en-AU" sz="2400" dirty="0" smtClean="0"/>
              <a:t>x ¼ = 1/64</a:t>
            </a:r>
          </a:p>
          <a:p>
            <a:r>
              <a:rPr lang="en-AU" sz="2400" dirty="0" smtClean="0"/>
              <a:t>…similar calculations for getting all six cards correct</a:t>
            </a:r>
          </a:p>
          <a:p>
            <a:r>
              <a:rPr lang="en-AU" sz="2400" dirty="0" smtClean="0"/>
              <a:t>…actual results can be compared with expected ‘positive’ outcomes through chance</a:t>
            </a:r>
          </a:p>
          <a:p>
            <a:endParaRPr lang="en-AU" dirty="0" smtClean="0"/>
          </a:p>
          <a:p>
            <a:endParaRPr lang="en-AU" dirty="0"/>
          </a:p>
          <a:p>
            <a:endParaRPr lang="en-US" dirty="0"/>
          </a:p>
        </p:txBody>
      </p:sp>
    </p:spTree>
    <p:extLst>
      <p:ext uri="{BB962C8B-B14F-4D97-AF65-F5344CB8AC3E}">
        <p14:creationId xmlns:p14="http://schemas.microsoft.com/office/powerpoint/2010/main" val="2991349169"/>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8134672" cy="1143000"/>
          </a:xfrm>
        </p:spPr>
        <p:txBody>
          <a:bodyPr/>
          <a:lstStyle/>
          <a:p>
            <a:r>
              <a:rPr lang="en-AU" sz="3600" dirty="0"/>
              <a:t>Area of study 3 investigation: </a:t>
            </a:r>
            <a:r>
              <a:rPr lang="en-AU" sz="6000" dirty="0"/>
              <a:t/>
            </a:r>
            <a:br>
              <a:rPr lang="en-AU" sz="6000" dirty="0"/>
            </a:br>
            <a:r>
              <a:rPr lang="en-AU" sz="2400" dirty="0"/>
              <a:t>a student-designed or adapted practical investigation</a:t>
            </a:r>
          </a:p>
        </p:txBody>
      </p:sp>
      <p:sp>
        <p:nvSpPr>
          <p:cNvPr id="3" name="Content Placeholder 2"/>
          <p:cNvSpPr>
            <a:spLocks noGrp="1"/>
          </p:cNvSpPr>
          <p:nvPr>
            <p:ph idx="1"/>
          </p:nvPr>
        </p:nvSpPr>
        <p:spPr>
          <a:xfrm>
            <a:off x="685800" y="1981200"/>
            <a:ext cx="7772400" cy="4256112"/>
          </a:xfrm>
        </p:spPr>
        <p:txBody>
          <a:bodyPr/>
          <a:lstStyle/>
          <a:p>
            <a:pPr marL="0" indent="0" algn="ctr">
              <a:buNone/>
            </a:pPr>
            <a:r>
              <a:rPr lang="en-AU" sz="4800" dirty="0" smtClean="0"/>
              <a:t>“Does the student investigation have to be an experiment?”</a:t>
            </a:r>
            <a:endParaRPr lang="en-AU" sz="4800" dirty="0"/>
          </a:p>
          <a:p>
            <a:pPr marL="0" indent="0">
              <a:buNone/>
            </a:pPr>
            <a:r>
              <a:rPr lang="en-AU" sz="2400" i="1" dirty="0" smtClean="0"/>
              <a:t>- </a:t>
            </a:r>
            <a:r>
              <a:rPr lang="en-AU" sz="2400" i="1" dirty="0"/>
              <a:t>q</a:t>
            </a:r>
            <a:r>
              <a:rPr lang="en-AU" sz="2400" i="1" dirty="0" smtClean="0"/>
              <a:t>uestion from </a:t>
            </a:r>
            <a:r>
              <a:rPr lang="en-AU" sz="2400" i="1" dirty="0"/>
              <a:t>a </a:t>
            </a:r>
            <a:r>
              <a:rPr lang="en-AU" sz="2400" i="1" dirty="0" smtClean="0"/>
              <a:t>Mildura teacher</a:t>
            </a:r>
            <a:r>
              <a:rPr lang="en-AU" sz="2400" i="1" dirty="0"/>
              <a:t>, </a:t>
            </a:r>
          </a:p>
          <a:p>
            <a:pPr marL="0" indent="0">
              <a:buNone/>
            </a:pPr>
            <a:r>
              <a:rPr lang="en-AU" sz="2400" i="1" dirty="0"/>
              <a:t>   November </a:t>
            </a:r>
            <a:r>
              <a:rPr lang="en-AU" sz="2400" i="1" dirty="0" smtClean="0"/>
              <a:t>2015</a:t>
            </a:r>
          </a:p>
          <a:p>
            <a:pPr marL="0" indent="0">
              <a:buNone/>
            </a:pPr>
            <a:r>
              <a:rPr lang="en-AU" sz="2400" i="1" dirty="0" smtClean="0"/>
              <a:t>(Answer: No! Could be a field study, invention or a new methodology)</a:t>
            </a:r>
            <a:endParaRPr lang="en-AU" sz="2400" i="1" dirty="0"/>
          </a:p>
          <a:p>
            <a:endParaRPr lang="en-AU" dirty="0"/>
          </a:p>
        </p:txBody>
      </p:sp>
    </p:spTree>
    <p:extLst>
      <p:ext uri="{BB962C8B-B14F-4D97-AF65-F5344CB8AC3E}">
        <p14:creationId xmlns:p14="http://schemas.microsoft.com/office/powerpoint/2010/main" val="283377577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8280920" cy="587152"/>
          </a:xfrm>
        </p:spPr>
        <p:txBody>
          <a:bodyPr/>
          <a:lstStyle/>
          <a:p>
            <a:r>
              <a:rPr lang="en-AU" sz="3200" dirty="0" smtClean="0"/>
              <a:t>Science  curriculum structure</a:t>
            </a:r>
            <a:endParaRPr lang="en-AU" sz="32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40798990"/>
              </p:ext>
            </p:extLst>
          </p:nvPr>
        </p:nvGraphicFramePr>
        <p:xfrm>
          <a:off x="251520" y="1196752"/>
          <a:ext cx="8712967" cy="5491268"/>
        </p:xfrm>
        <a:graphic>
          <a:graphicData uri="http://schemas.openxmlformats.org/drawingml/2006/table">
            <a:tbl>
              <a:tblPr firstRow="1" bandRow="1">
                <a:tableStyleId>{00A15C55-8517-42AA-B614-E9B94910E393}</a:tableStyleId>
              </a:tblPr>
              <a:tblGrid>
                <a:gridCol w="1524769">
                  <a:extLst>
                    <a:ext uri="{9D8B030D-6E8A-4147-A177-3AD203B41FA5}">
                      <a16:colId xmlns:a16="http://schemas.microsoft.com/office/drawing/2014/main" val="20000"/>
                    </a:ext>
                  </a:extLst>
                </a:gridCol>
                <a:gridCol w="2759106">
                  <a:extLst>
                    <a:ext uri="{9D8B030D-6E8A-4147-A177-3AD203B41FA5}">
                      <a16:colId xmlns:a16="http://schemas.microsoft.com/office/drawing/2014/main" val="20001"/>
                    </a:ext>
                  </a:extLst>
                </a:gridCol>
                <a:gridCol w="252629">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2736303">
                  <a:extLst>
                    <a:ext uri="{9D8B030D-6E8A-4147-A177-3AD203B41FA5}">
                      <a16:colId xmlns:a16="http://schemas.microsoft.com/office/drawing/2014/main" val="20004"/>
                    </a:ext>
                  </a:extLst>
                </a:gridCol>
              </a:tblGrid>
              <a:tr h="370840">
                <a:tc gridSpan="2">
                  <a:txBody>
                    <a:bodyPr/>
                    <a:lstStyle/>
                    <a:p>
                      <a:pPr algn="ctr"/>
                      <a:r>
                        <a:rPr lang="en-US" sz="1800" kern="1200" dirty="0" smtClean="0">
                          <a:effectLst/>
                        </a:rPr>
                        <a:t>Australian Curriculum</a:t>
                      </a:r>
                      <a:r>
                        <a:rPr lang="en-US" sz="1800" kern="1200" baseline="0" dirty="0" smtClean="0">
                          <a:effectLst/>
                        </a:rPr>
                        <a:t> and </a:t>
                      </a:r>
                    </a:p>
                    <a:p>
                      <a:pPr algn="ctr"/>
                      <a:r>
                        <a:rPr lang="en-US" sz="1800" kern="1200" dirty="0" smtClean="0">
                          <a:effectLst/>
                        </a:rPr>
                        <a:t>AusVELS Science</a:t>
                      </a:r>
                      <a:endParaRPr lang="en-AU" dirty="0"/>
                    </a:p>
                  </a:txBody>
                  <a:tcPr/>
                </a:tc>
                <a:tc hMerge="1">
                  <a:txBody>
                    <a:bodyPr/>
                    <a:lstStyle/>
                    <a:p>
                      <a:endParaRPr lang="en-AU" dirty="0"/>
                    </a:p>
                  </a:txBody>
                  <a:tcPr/>
                </a:tc>
                <a:tc rowSpan="19">
                  <a:txBody>
                    <a:bodyPr/>
                    <a:lstStyle/>
                    <a:p>
                      <a:endParaRPr lang="en-AU" dirty="0"/>
                    </a:p>
                  </a:txBody>
                  <a:tcPr/>
                </a:tc>
                <a:tc gridSpan="2">
                  <a:txBody>
                    <a:bodyPr/>
                    <a:lstStyle/>
                    <a:p>
                      <a:pPr algn="ctr"/>
                      <a:r>
                        <a:rPr lang="en-US" sz="1800" kern="1200" dirty="0" smtClean="0">
                          <a:effectLst/>
                        </a:rPr>
                        <a:t>Victorian Curriculum Science</a:t>
                      </a:r>
                      <a:endParaRPr lang="en-AU" dirty="0"/>
                    </a:p>
                  </a:txBody>
                  <a:tcPr/>
                </a:tc>
                <a:tc hMerge="1">
                  <a:txBody>
                    <a:bodyPr/>
                    <a:lstStyle/>
                    <a:p>
                      <a:endParaRPr lang="en-AU" dirty="0"/>
                    </a:p>
                  </a:txBody>
                  <a:tcPr/>
                </a:tc>
                <a:extLst>
                  <a:ext uri="{0D108BD9-81ED-4DB2-BD59-A6C34878D82A}">
                    <a16:rowId xmlns:a16="http://schemas.microsoft.com/office/drawing/2014/main" val="10000"/>
                  </a:ext>
                </a:extLst>
              </a:tr>
              <a:tr h="370840">
                <a:tc>
                  <a:txBody>
                    <a:bodyPr/>
                    <a:lstStyle/>
                    <a:p>
                      <a:pPr algn="ctr">
                        <a:lnSpc>
                          <a:spcPct val="115000"/>
                        </a:lnSpc>
                        <a:spcAft>
                          <a:spcPts val="0"/>
                        </a:spcAft>
                      </a:pPr>
                      <a:r>
                        <a:rPr lang="en-US" sz="1600" dirty="0">
                          <a:effectLst/>
                        </a:rPr>
                        <a:t>Strand</a:t>
                      </a:r>
                      <a:endParaRPr lang="en-AU" sz="1600" dirty="0">
                        <a:effectLst/>
                        <a:latin typeface="Calibri"/>
                        <a:ea typeface="Calibri"/>
                        <a:cs typeface="Times New Roman"/>
                      </a:endParaRPr>
                    </a:p>
                  </a:txBody>
                  <a:tcPr marL="68580" marR="68580" marT="0" marB="0">
                    <a:solidFill>
                      <a:schemeClr val="bg1">
                        <a:lumMod val="65000"/>
                      </a:schemeClr>
                    </a:solidFill>
                  </a:tcPr>
                </a:tc>
                <a:tc>
                  <a:txBody>
                    <a:bodyPr/>
                    <a:lstStyle/>
                    <a:p>
                      <a:pPr algn="ctr">
                        <a:lnSpc>
                          <a:spcPct val="115000"/>
                        </a:lnSpc>
                        <a:spcAft>
                          <a:spcPts val="0"/>
                        </a:spcAft>
                      </a:pPr>
                      <a:r>
                        <a:rPr lang="en-US" sz="1600" dirty="0">
                          <a:effectLst/>
                        </a:rPr>
                        <a:t>Sub-strand</a:t>
                      </a:r>
                      <a:endParaRPr lang="en-AU" sz="1600" dirty="0">
                        <a:effectLst/>
                        <a:latin typeface="Calibri"/>
                        <a:ea typeface="Calibri"/>
                        <a:cs typeface="Times New Roman"/>
                      </a:endParaRPr>
                    </a:p>
                  </a:txBody>
                  <a:tcPr marL="68580" marR="68580" marT="0" marB="0">
                    <a:solidFill>
                      <a:schemeClr val="bg1">
                        <a:lumMod val="65000"/>
                      </a:schemeClr>
                    </a:solidFill>
                  </a:tcPr>
                </a:tc>
                <a:tc vMerge="1">
                  <a:txBody>
                    <a:bodyPr/>
                    <a:lstStyle/>
                    <a:p>
                      <a:endParaRPr lang="en-AU" dirty="0"/>
                    </a:p>
                  </a:txBody>
                  <a:tcPr/>
                </a:tc>
                <a:tc>
                  <a:txBody>
                    <a:bodyPr/>
                    <a:lstStyle/>
                    <a:p>
                      <a:pPr algn="ctr">
                        <a:lnSpc>
                          <a:spcPct val="115000"/>
                        </a:lnSpc>
                        <a:spcAft>
                          <a:spcPts val="0"/>
                        </a:spcAft>
                      </a:pPr>
                      <a:r>
                        <a:rPr lang="en-US" sz="1600" dirty="0">
                          <a:effectLst/>
                        </a:rPr>
                        <a:t>Strand</a:t>
                      </a:r>
                      <a:endParaRPr lang="en-AU" sz="1600" dirty="0">
                        <a:effectLst/>
                        <a:latin typeface="Calibri"/>
                        <a:ea typeface="Calibri"/>
                        <a:cs typeface="Times New Roman"/>
                      </a:endParaRPr>
                    </a:p>
                  </a:txBody>
                  <a:tcPr marL="68580" marR="68580" marT="0" marB="0">
                    <a:solidFill>
                      <a:schemeClr val="bg1">
                        <a:lumMod val="65000"/>
                      </a:schemeClr>
                    </a:solidFill>
                  </a:tcPr>
                </a:tc>
                <a:tc>
                  <a:txBody>
                    <a:bodyPr/>
                    <a:lstStyle/>
                    <a:p>
                      <a:pPr algn="ctr">
                        <a:lnSpc>
                          <a:spcPct val="115000"/>
                        </a:lnSpc>
                        <a:spcAft>
                          <a:spcPts val="0"/>
                        </a:spcAft>
                      </a:pPr>
                      <a:r>
                        <a:rPr lang="en-US" sz="1600" dirty="0">
                          <a:effectLst/>
                        </a:rPr>
                        <a:t>Sub-strand</a:t>
                      </a:r>
                      <a:endParaRPr lang="en-AU" sz="1600" dirty="0">
                        <a:effectLst/>
                        <a:latin typeface="Calibri"/>
                        <a:ea typeface="Calibri"/>
                        <a:cs typeface="Times New Roman"/>
                      </a:endParaRPr>
                    </a:p>
                  </a:txBody>
                  <a:tcPr marL="68580" marR="68580" marT="0" marB="0">
                    <a:solidFill>
                      <a:schemeClr val="bg1">
                        <a:lumMod val="65000"/>
                      </a:schemeClr>
                    </a:solidFill>
                  </a:tcPr>
                </a:tc>
                <a:extLst>
                  <a:ext uri="{0D108BD9-81ED-4DB2-BD59-A6C34878D82A}">
                    <a16:rowId xmlns:a16="http://schemas.microsoft.com/office/drawing/2014/main" val="10001"/>
                  </a:ext>
                </a:extLst>
              </a:tr>
              <a:tr h="377072">
                <a:tc rowSpan="5">
                  <a:txBody>
                    <a:bodyPr/>
                    <a:lstStyle/>
                    <a:p>
                      <a:r>
                        <a:rPr lang="en-US" sz="1400" kern="1200" dirty="0" smtClean="0">
                          <a:effectLst/>
                        </a:rPr>
                        <a:t>Science Understanding</a:t>
                      </a:r>
                      <a:endParaRPr lang="en-AU" sz="1400" dirty="0"/>
                    </a:p>
                  </a:txBody>
                  <a:tcPr>
                    <a:solidFill>
                      <a:schemeClr val="bg2">
                        <a:lumMod val="20000"/>
                        <a:lumOff val="80000"/>
                      </a:schemeClr>
                    </a:solidFill>
                  </a:tcPr>
                </a:tc>
                <a:tc>
                  <a:txBody>
                    <a:bodyPr/>
                    <a:lstStyle/>
                    <a:p>
                      <a:pPr>
                        <a:lnSpc>
                          <a:spcPct val="115000"/>
                        </a:lnSpc>
                        <a:spcAft>
                          <a:spcPts val="0"/>
                        </a:spcAft>
                      </a:pPr>
                      <a:r>
                        <a:rPr lang="en-US" sz="1600" dirty="0" smtClean="0">
                          <a:effectLst/>
                        </a:rPr>
                        <a:t>Biological sciences</a:t>
                      </a:r>
                      <a:endParaRPr lang="en-AU" sz="1600" dirty="0">
                        <a:effectLst/>
                        <a:latin typeface="Calibri"/>
                        <a:ea typeface="Calibri"/>
                        <a:cs typeface="Times New Roman"/>
                      </a:endParaRPr>
                    </a:p>
                  </a:txBody>
                  <a:tcPr marL="68580" marR="68580" marT="0" marB="0"/>
                </a:tc>
                <a:tc vMerge="1">
                  <a:txBody>
                    <a:bodyPr/>
                    <a:lstStyle/>
                    <a:p>
                      <a:endParaRPr lang="en-AU" dirty="0"/>
                    </a:p>
                  </a:txBody>
                  <a:tcPr/>
                </a:tc>
                <a:tc row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effectLst/>
                        </a:rPr>
                        <a:t>Science Understanding</a:t>
                      </a:r>
                      <a:endParaRPr lang="en-AU" sz="1400" kern="1200" dirty="0" smtClean="0">
                        <a:effectLst/>
                      </a:endParaRPr>
                    </a:p>
                    <a:p>
                      <a:endParaRPr lang="en-AU" dirty="0"/>
                    </a:p>
                  </a:txBody>
                  <a:tcPr/>
                </a:tc>
                <a:tc rowSpan="2">
                  <a:txBody>
                    <a:bodyPr/>
                    <a:lstStyle/>
                    <a:p>
                      <a:pPr marL="0" algn="l" defTabSz="914400" rtl="0" eaLnBrk="1" latinLnBrk="0" hangingPunct="1">
                        <a:lnSpc>
                          <a:spcPct val="115000"/>
                        </a:lnSpc>
                        <a:spcAft>
                          <a:spcPts val="0"/>
                        </a:spcAft>
                      </a:pPr>
                      <a:r>
                        <a:rPr lang="en-AU" sz="1600" b="1" kern="1200" dirty="0" smtClean="0">
                          <a:effectLst/>
                        </a:rPr>
                        <a:t>Science as a human endeavour</a:t>
                      </a:r>
                      <a:endParaRPr lang="en-AU" sz="1600" b="1" kern="1200" dirty="0">
                        <a:solidFill>
                          <a:schemeClr val="dk1"/>
                        </a:solidFill>
                        <a:effectLst/>
                        <a:latin typeface="Calibri"/>
                        <a:ea typeface="Calibri"/>
                        <a:cs typeface="Times New Roman"/>
                      </a:endParaRPr>
                    </a:p>
                  </a:txBody>
                  <a:tcPr>
                    <a:solidFill>
                      <a:schemeClr val="bg2">
                        <a:lumMod val="40000"/>
                        <a:lumOff val="60000"/>
                      </a:schemeClr>
                    </a:solidFill>
                  </a:tcPr>
                </a:tc>
                <a:extLst>
                  <a:ext uri="{0D108BD9-81ED-4DB2-BD59-A6C34878D82A}">
                    <a16:rowId xmlns:a16="http://schemas.microsoft.com/office/drawing/2014/main" val="10002"/>
                  </a:ext>
                </a:extLst>
              </a:tr>
              <a:tr h="263008">
                <a:tc vMerge="1">
                  <a:txBody>
                    <a:bodyPr/>
                    <a:lstStyle/>
                    <a:p>
                      <a:endParaRPr lang="en-AU"/>
                    </a:p>
                  </a:txBody>
                  <a:tcPr/>
                </a:tc>
                <a:tc rowSpan="2">
                  <a:txBody>
                    <a:bodyPr/>
                    <a:lstStyle/>
                    <a:p>
                      <a:pPr>
                        <a:lnSpc>
                          <a:spcPct val="115000"/>
                        </a:lnSpc>
                        <a:spcAft>
                          <a:spcPts val="0"/>
                        </a:spcAft>
                      </a:pPr>
                      <a:r>
                        <a:rPr lang="en-US" sz="1600" dirty="0" smtClean="0">
                          <a:effectLst/>
                        </a:rPr>
                        <a:t>Chemical sciences</a:t>
                      </a:r>
                      <a:endParaRPr lang="en-AU" sz="1600" dirty="0">
                        <a:effectLst/>
                        <a:latin typeface="Calibri"/>
                        <a:ea typeface="Calibri"/>
                        <a:cs typeface="Times New Roman"/>
                      </a:endParaRPr>
                    </a:p>
                  </a:txBody>
                  <a:tcPr marL="68580" marR="68580" marT="0" marB="0"/>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10003"/>
                  </a:ext>
                </a:extLst>
              </a:tr>
              <a:tr h="0">
                <a:tc vMerge="1">
                  <a:txBody>
                    <a:bodyPr/>
                    <a:lstStyle/>
                    <a:p>
                      <a:endParaRPr lang="en-AU" dirty="0"/>
                    </a:p>
                  </a:txBody>
                  <a:tcPr/>
                </a:tc>
                <a:tc vMerge="1">
                  <a:txBody>
                    <a:bodyPr/>
                    <a:lstStyle/>
                    <a:p>
                      <a:pPr>
                        <a:lnSpc>
                          <a:spcPct val="115000"/>
                        </a:lnSpc>
                        <a:spcAft>
                          <a:spcPts val="0"/>
                        </a:spcAft>
                      </a:pPr>
                      <a:endParaRPr lang="en-AU" sz="1600" dirty="0">
                        <a:effectLst/>
                        <a:latin typeface="Calibri"/>
                        <a:ea typeface="Calibri"/>
                        <a:cs typeface="Times New Roman"/>
                      </a:endParaRPr>
                    </a:p>
                  </a:txBody>
                  <a:tcPr marL="68580" marR="68580" marT="0" marB="0"/>
                </a:tc>
                <a:tc vMerge="1">
                  <a:txBody>
                    <a:bodyPr/>
                    <a:lstStyle/>
                    <a:p>
                      <a:endParaRPr lang="en-AU" dirty="0"/>
                    </a:p>
                  </a:txBody>
                  <a:tcPr/>
                </a:tc>
                <a:tc vMerge="1">
                  <a:txBody>
                    <a:bodyPr/>
                    <a:lstStyle/>
                    <a:p>
                      <a:endParaRPr lang="en-AU" dirty="0"/>
                    </a:p>
                  </a:txBody>
                  <a:tcPr/>
                </a:tc>
                <a:tc>
                  <a:txBody>
                    <a:bodyPr/>
                    <a:lstStyle/>
                    <a:p>
                      <a:pPr>
                        <a:lnSpc>
                          <a:spcPct val="115000"/>
                        </a:lnSpc>
                        <a:spcAft>
                          <a:spcPts val="0"/>
                        </a:spcAft>
                      </a:pPr>
                      <a:r>
                        <a:rPr lang="en-US" sz="1600" dirty="0" smtClean="0">
                          <a:effectLst/>
                        </a:rPr>
                        <a:t>Biological sciences</a:t>
                      </a:r>
                      <a:endParaRPr lang="en-AU"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273808">
                <a:tc vMerge="1">
                  <a:txBody>
                    <a:bodyPr/>
                    <a:lstStyle/>
                    <a:p>
                      <a:endParaRPr lang="en-AU"/>
                    </a:p>
                  </a:txBody>
                  <a:tcPr/>
                </a:tc>
                <a:tc>
                  <a:txBody>
                    <a:bodyPr/>
                    <a:lstStyle/>
                    <a:p>
                      <a:pPr>
                        <a:lnSpc>
                          <a:spcPct val="115000"/>
                        </a:lnSpc>
                        <a:spcAft>
                          <a:spcPts val="0"/>
                        </a:spcAft>
                      </a:pPr>
                      <a:r>
                        <a:rPr lang="en-US" sz="1600" dirty="0">
                          <a:effectLst/>
                        </a:rPr>
                        <a:t>Earth and space sciences</a:t>
                      </a:r>
                      <a:endParaRPr lang="en-AU" sz="1600" dirty="0">
                        <a:effectLst/>
                        <a:latin typeface="Calibri"/>
                        <a:ea typeface="Calibri"/>
                        <a:cs typeface="Times New Roman"/>
                      </a:endParaRPr>
                    </a:p>
                  </a:txBody>
                  <a:tcPr marL="68580" marR="68580" marT="0" marB="0">
                    <a:solidFill>
                      <a:schemeClr val="bg2">
                        <a:lumMod val="20000"/>
                        <a:lumOff val="80000"/>
                      </a:schemeClr>
                    </a:solidFill>
                  </a:tcPr>
                </a:tc>
                <a:tc vMerge="1">
                  <a:txBody>
                    <a:bodyPr/>
                    <a:lstStyle/>
                    <a:p>
                      <a:endParaRPr lang="en-AU"/>
                    </a:p>
                  </a:txBody>
                  <a:tcPr/>
                </a:tc>
                <a:tc vMerge="1">
                  <a:txBody>
                    <a:bodyPr/>
                    <a:lstStyle/>
                    <a:p>
                      <a:endParaRPr lang="en-AU"/>
                    </a:p>
                  </a:txBody>
                  <a:tcPr/>
                </a:tc>
                <a:tc>
                  <a:txBody>
                    <a:bodyPr/>
                    <a:lstStyle/>
                    <a:p>
                      <a:pPr>
                        <a:lnSpc>
                          <a:spcPct val="115000"/>
                        </a:lnSpc>
                        <a:spcAft>
                          <a:spcPts val="0"/>
                        </a:spcAft>
                      </a:pPr>
                      <a:r>
                        <a:rPr lang="en-US" sz="1600" dirty="0" smtClean="0">
                          <a:effectLst/>
                        </a:rPr>
                        <a:t>Chemical sciences</a:t>
                      </a:r>
                      <a:endParaRPr lang="en-AU"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370840">
                <a:tc vMerge="1">
                  <a:txBody>
                    <a:bodyPr/>
                    <a:lstStyle/>
                    <a:p>
                      <a:endParaRPr lang="en-AU" dirty="0"/>
                    </a:p>
                  </a:txBody>
                  <a:tcPr/>
                </a:tc>
                <a:tc>
                  <a:txBody>
                    <a:bodyPr/>
                    <a:lstStyle/>
                    <a:p>
                      <a:pPr>
                        <a:lnSpc>
                          <a:spcPct val="115000"/>
                        </a:lnSpc>
                        <a:spcAft>
                          <a:spcPts val="0"/>
                        </a:spcAft>
                      </a:pPr>
                      <a:r>
                        <a:rPr lang="en-US" sz="1600" dirty="0">
                          <a:effectLst/>
                        </a:rPr>
                        <a:t>Physical </a:t>
                      </a:r>
                      <a:r>
                        <a:rPr lang="en-US" sz="1600" dirty="0" smtClean="0">
                          <a:effectLst/>
                        </a:rPr>
                        <a:t>sciences</a:t>
                      </a:r>
                      <a:endParaRPr lang="en-AU" sz="1600" dirty="0">
                        <a:effectLst/>
                        <a:latin typeface="Calibri"/>
                        <a:ea typeface="Calibri"/>
                        <a:cs typeface="Times New Roman"/>
                      </a:endParaRPr>
                    </a:p>
                  </a:txBody>
                  <a:tcPr marL="68580" marR="68580" marT="0" marB="0">
                    <a:solidFill>
                      <a:schemeClr val="bg2">
                        <a:lumMod val="40000"/>
                        <a:lumOff val="60000"/>
                      </a:schemeClr>
                    </a:solidFill>
                  </a:tcPr>
                </a:tc>
                <a:tc vMerge="1">
                  <a:txBody>
                    <a:bodyPr/>
                    <a:lstStyle/>
                    <a:p>
                      <a:endParaRPr lang="en-AU" dirty="0"/>
                    </a:p>
                  </a:txBody>
                  <a:tcPr/>
                </a:tc>
                <a:tc vMerge="1">
                  <a:txBody>
                    <a:bodyPr/>
                    <a:lstStyle/>
                    <a:p>
                      <a:endParaRPr lang="en-AU" dirty="0"/>
                    </a:p>
                  </a:txBody>
                  <a:tcPr/>
                </a:tc>
                <a:tc>
                  <a:txBody>
                    <a:bodyPr/>
                    <a:lstStyle/>
                    <a:p>
                      <a:pPr>
                        <a:lnSpc>
                          <a:spcPct val="115000"/>
                        </a:lnSpc>
                        <a:spcAft>
                          <a:spcPts val="0"/>
                        </a:spcAft>
                      </a:pPr>
                      <a:r>
                        <a:rPr lang="en-US" sz="1600" dirty="0">
                          <a:effectLst/>
                        </a:rPr>
                        <a:t>Earth and space sciences</a:t>
                      </a:r>
                      <a:endParaRPr lang="en-AU"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370840">
                <a:tc rowSpan="4">
                  <a:txBody>
                    <a:bodyPr/>
                    <a:lstStyle/>
                    <a:p>
                      <a:pPr marL="0" algn="l" defTabSz="914400" rtl="0" eaLnBrk="1" latinLnBrk="0" hangingPunct="1"/>
                      <a:r>
                        <a:rPr lang="en-US" sz="1400" kern="1200" dirty="0" smtClean="0">
                          <a:effectLst/>
                        </a:rPr>
                        <a:t>Science as a Human Endeavour</a:t>
                      </a:r>
                      <a:endParaRPr lang="en-AU" sz="1400" kern="1200" dirty="0">
                        <a:solidFill>
                          <a:schemeClr val="dk1"/>
                        </a:solidFill>
                        <a:effectLst/>
                        <a:latin typeface="+mn-lt"/>
                        <a:ea typeface="+mn-ea"/>
                        <a:cs typeface="+mn-cs"/>
                      </a:endParaRPr>
                    </a:p>
                  </a:txBody>
                  <a:tcPr/>
                </a:tc>
                <a:tc rowSpan="2">
                  <a:txBody>
                    <a:bodyPr/>
                    <a:lstStyle/>
                    <a:p>
                      <a:pPr marL="0" algn="l" defTabSz="914400" rtl="0" eaLnBrk="1" latinLnBrk="0" hangingPunct="1">
                        <a:lnSpc>
                          <a:spcPct val="115000"/>
                        </a:lnSpc>
                        <a:spcAft>
                          <a:spcPts val="0"/>
                        </a:spcAft>
                      </a:pPr>
                      <a:r>
                        <a:rPr lang="en-US" sz="1600" kern="1200" dirty="0">
                          <a:effectLst/>
                        </a:rPr>
                        <a:t>Nature and development of science</a:t>
                      </a:r>
                      <a:endParaRPr lang="en-AU" sz="1600" kern="1200" dirty="0">
                        <a:solidFill>
                          <a:schemeClr val="dk1"/>
                        </a:solidFill>
                        <a:effectLst/>
                        <a:latin typeface="Calibri"/>
                        <a:ea typeface="Calibri"/>
                        <a:cs typeface="Times New Roman"/>
                      </a:endParaRPr>
                    </a:p>
                  </a:txBody>
                  <a:tcPr marL="68580" marR="68580" marT="0" marB="0">
                    <a:solidFill>
                      <a:schemeClr val="bg2">
                        <a:lumMod val="20000"/>
                        <a:lumOff val="80000"/>
                      </a:schemeClr>
                    </a:solidFill>
                  </a:tcPr>
                </a:tc>
                <a:tc vMerge="1">
                  <a:txBody>
                    <a:bodyPr/>
                    <a:lstStyle/>
                    <a:p>
                      <a:endParaRPr lang="en-AU" dirty="0"/>
                    </a:p>
                  </a:txBody>
                  <a:tcPr/>
                </a:tc>
                <a:tc vMerge="1">
                  <a:txBody>
                    <a:bodyPr/>
                    <a:lstStyle/>
                    <a:p>
                      <a:endParaRPr lang="en-AU" dirty="0"/>
                    </a:p>
                  </a:txBody>
                  <a:tcPr/>
                </a:tc>
                <a:tc>
                  <a:txBody>
                    <a:bodyPr/>
                    <a:lstStyle/>
                    <a:p>
                      <a:pPr>
                        <a:lnSpc>
                          <a:spcPct val="115000"/>
                        </a:lnSpc>
                        <a:spcAft>
                          <a:spcPts val="0"/>
                        </a:spcAft>
                      </a:pPr>
                      <a:r>
                        <a:rPr lang="en-US" sz="1600" dirty="0">
                          <a:effectLst/>
                        </a:rPr>
                        <a:t>Physical </a:t>
                      </a:r>
                      <a:r>
                        <a:rPr lang="en-US" sz="1600" dirty="0" smtClean="0">
                          <a:effectLst/>
                        </a:rPr>
                        <a:t>sciences</a:t>
                      </a:r>
                      <a:endParaRPr lang="en-AU"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222488">
                <a:tc vMerge="1">
                  <a:txBody>
                    <a:bodyPr/>
                    <a:lstStyle/>
                    <a:p>
                      <a:pPr marL="0" algn="l" defTabSz="914400" rtl="0" eaLnBrk="1" latinLnBrk="0" hangingPunct="1"/>
                      <a:endParaRPr lang="en-AU" sz="1400" kern="1200" dirty="0">
                        <a:solidFill>
                          <a:schemeClr val="dk1"/>
                        </a:solidFill>
                        <a:effectLst/>
                        <a:latin typeface="+mn-lt"/>
                        <a:ea typeface="+mn-ea"/>
                        <a:cs typeface="+mn-cs"/>
                      </a:endParaRPr>
                    </a:p>
                  </a:txBody>
                  <a:tcPr/>
                </a:tc>
                <a:tc vMerge="1">
                  <a:txBody>
                    <a:bodyPr/>
                    <a:lstStyle/>
                    <a:p>
                      <a:pPr marL="0" algn="l" defTabSz="914400" rtl="0" eaLnBrk="1" latinLnBrk="0" hangingPunct="1">
                        <a:lnSpc>
                          <a:spcPct val="115000"/>
                        </a:lnSpc>
                        <a:spcAft>
                          <a:spcPts val="0"/>
                        </a:spcAft>
                      </a:pPr>
                      <a:endParaRPr lang="en-AU" sz="1600" kern="1200" dirty="0">
                        <a:solidFill>
                          <a:schemeClr val="dk1"/>
                        </a:solidFill>
                        <a:effectLst/>
                        <a:latin typeface="Calibri"/>
                        <a:ea typeface="Calibri"/>
                        <a:cs typeface="Times New Roman"/>
                      </a:endParaRPr>
                    </a:p>
                  </a:txBody>
                  <a:tcPr marL="68580" marR="68580" marT="0" marB="0"/>
                </a:tc>
                <a:tc vMerge="1">
                  <a:txBody>
                    <a:bodyPr/>
                    <a:lstStyle/>
                    <a:p>
                      <a:endParaRPr lang="en-AU" dirty="0"/>
                    </a:p>
                  </a:txBody>
                  <a:tcPr/>
                </a:tc>
                <a:tc vMerge="1">
                  <a:txBody>
                    <a:bodyPr/>
                    <a:lstStyle/>
                    <a:p>
                      <a:endParaRPr lang="en-AU" dirty="0"/>
                    </a:p>
                  </a:txBody>
                  <a:tcPr/>
                </a:tc>
                <a:tc rowSpan="2">
                  <a:txBody>
                    <a:bodyPr/>
                    <a:lstStyle/>
                    <a:p>
                      <a:endParaRPr lang="en-AU" dirty="0"/>
                    </a:p>
                  </a:txBody>
                  <a:tcPr marL="68580" marR="68580" marT="0" marB="0"/>
                </a:tc>
                <a:extLst>
                  <a:ext uri="{0D108BD9-81ED-4DB2-BD59-A6C34878D82A}">
                    <a16:rowId xmlns:a16="http://schemas.microsoft.com/office/drawing/2014/main" val="10008"/>
                  </a:ext>
                </a:extLst>
              </a:tr>
              <a:tr h="148352">
                <a:tc vMerge="1">
                  <a:txBody>
                    <a:bodyPr/>
                    <a:lstStyle/>
                    <a:p>
                      <a:endParaRPr lang="en-AU"/>
                    </a:p>
                  </a:txBody>
                  <a:tcPr/>
                </a:tc>
                <a:tc rowSpan="2">
                  <a:txBody>
                    <a:bodyPr/>
                    <a:lstStyle/>
                    <a:p>
                      <a:pPr marL="0" algn="l" defTabSz="914400" rtl="0" eaLnBrk="1" latinLnBrk="0" hangingPunct="1">
                        <a:lnSpc>
                          <a:spcPct val="115000"/>
                        </a:lnSpc>
                        <a:spcAft>
                          <a:spcPts val="0"/>
                        </a:spcAft>
                      </a:pPr>
                      <a:r>
                        <a:rPr lang="en-US" sz="1600" kern="1200" dirty="0">
                          <a:effectLst/>
                        </a:rPr>
                        <a:t>Use and influence of science</a:t>
                      </a:r>
                      <a:endParaRPr lang="en-AU" sz="1600" kern="1200" dirty="0">
                        <a:solidFill>
                          <a:schemeClr val="dk1"/>
                        </a:solidFill>
                        <a:effectLst/>
                        <a:latin typeface="Calibri"/>
                        <a:ea typeface="Calibri"/>
                        <a:cs typeface="Times New Roman"/>
                      </a:endParaRPr>
                    </a:p>
                  </a:txBody>
                  <a:tcPr marL="68580" marR="68580" marT="0" marB="0"/>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10009"/>
                  </a:ext>
                </a:extLst>
              </a:tr>
              <a:tr h="211688">
                <a:tc vMerge="1">
                  <a:txBody>
                    <a:bodyPr/>
                    <a:lstStyle/>
                    <a:p>
                      <a:endParaRPr lang="en-AU" dirty="0"/>
                    </a:p>
                  </a:txBody>
                  <a:tcPr/>
                </a:tc>
                <a:tc vMerge="1">
                  <a:txBody>
                    <a:bodyPr/>
                    <a:lstStyle/>
                    <a:p>
                      <a:pPr marL="0" algn="l" defTabSz="914400" rtl="0" eaLnBrk="1" latinLnBrk="0" hangingPunct="1">
                        <a:lnSpc>
                          <a:spcPct val="115000"/>
                        </a:lnSpc>
                        <a:spcAft>
                          <a:spcPts val="0"/>
                        </a:spcAft>
                      </a:pPr>
                      <a:endParaRPr lang="en-AU" sz="1600" kern="1200" dirty="0">
                        <a:solidFill>
                          <a:schemeClr val="dk1"/>
                        </a:solidFill>
                        <a:effectLst/>
                        <a:latin typeface="Calibri"/>
                        <a:ea typeface="Calibri"/>
                        <a:cs typeface="Times New Roman"/>
                      </a:endParaRPr>
                    </a:p>
                  </a:txBody>
                  <a:tcPr marL="68580" marR="68580" marT="0" marB="0"/>
                </a:tc>
                <a:tc vMerge="1">
                  <a:txBody>
                    <a:bodyPr/>
                    <a:lstStyle/>
                    <a:p>
                      <a:endParaRPr lang="en-AU" dirty="0"/>
                    </a:p>
                  </a:txBody>
                  <a:tcPr/>
                </a:tc>
                <a:tc rowSpan="9">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kern="1200" dirty="0" smtClean="0">
                          <a:effectLst/>
                        </a:rPr>
                        <a:t>Science Inquiry Skills</a:t>
                      </a:r>
                    </a:p>
                    <a:p>
                      <a:endParaRPr lang="en-AU" dirty="0"/>
                    </a:p>
                  </a:txBody>
                  <a:tcPr>
                    <a:solidFill>
                      <a:schemeClr val="bg1">
                        <a:lumMod val="75000"/>
                      </a:schemeClr>
                    </a:solidFill>
                  </a:tcPr>
                </a:tc>
                <a:tc rowSpan="2">
                  <a:txBody>
                    <a:bodyPr/>
                    <a:lstStyle/>
                    <a:p>
                      <a:pPr>
                        <a:lnSpc>
                          <a:spcPct val="115000"/>
                        </a:lnSpc>
                        <a:spcAft>
                          <a:spcPts val="0"/>
                        </a:spcAft>
                      </a:pPr>
                      <a:r>
                        <a:rPr lang="en-US" sz="1600" kern="1200" dirty="0">
                          <a:effectLst/>
                        </a:rPr>
                        <a:t>Questioning and predicting</a:t>
                      </a:r>
                      <a:endParaRPr lang="en-AU" sz="1600" kern="1200" dirty="0">
                        <a:solidFill>
                          <a:schemeClr val="dk1"/>
                        </a:solidFill>
                        <a:effectLst/>
                        <a:latin typeface="Calibri"/>
                        <a:ea typeface="Calibri"/>
                        <a:cs typeface="Times New Roman"/>
                      </a:endParaRPr>
                    </a:p>
                  </a:txBody>
                  <a:tcPr marL="68580" marR="68580" marT="0" marB="0">
                    <a:solidFill>
                      <a:schemeClr val="bg2">
                        <a:lumMod val="40000"/>
                        <a:lumOff val="60000"/>
                      </a:schemeClr>
                    </a:solidFill>
                  </a:tcPr>
                </a:tc>
                <a:extLst>
                  <a:ext uri="{0D108BD9-81ED-4DB2-BD59-A6C34878D82A}">
                    <a16:rowId xmlns:a16="http://schemas.microsoft.com/office/drawing/2014/main" val="10010"/>
                  </a:ext>
                </a:extLst>
              </a:tr>
              <a:tr h="159152">
                <a:tc rowSpan="8">
                  <a:txBody>
                    <a:bodyPr/>
                    <a:lstStyle/>
                    <a:p>
                      <a:pPr marL="0" algn="l" defTabSz="914400" rtl="0" eaLnBrk="1" latinLnBrk="0" hangingPunct="1"/>
                      <a:r>
                        <a:rPr lang="en-AU" sz="1400" kern="1200" dirty="0" smtClean="0">
                          <a:effectLst/>
                        </a:rPr>
                        <a:t>Science Inquiry Skills</a:t>
                      </a:r>
                      <a:endParaRPr lang="en-AU" sz="1400" kern="1200" dirty="0">
                        <a:solidFill>
                          <a:schemeClr val="dk1"/>
                        </a:solidFill>
                        <a:effectLst/>
                        <a:latin typeface="+mn-lt"/>
                        <a:ea typeface="+mn-ea"/>
                        <a:cs typeface="+mn-cs"/>
                      </a:endParaRPr>
                    </a:p>
                  </a:txBody>
                  <a:tcPr>
                    <a:solidFill>
                      <a:schemeClr val="bg2">
                        <a:lumMod val="20000"/>
                        <a:lumOff val="80000"/>
                      </a:schemeClr>
                    </a:solidFill>
                  </a:tcPr>
                </a:tc>
                <a:tc rowSpan="2">
                  <a:txBody>
                    <a:bodyPr/>
                    <a:lstStyle/>
                    <a:p>
                      <a:pPr>
                        <a:lnSpc>
                          <a:spcPct val="115000"/>
                        </a:lnSpc>
                        <a:spcAft>
                          <a:spcPts val="0"/>
                        </a:spcAft>
                      </a:pPr>
                      <a:r>
                        <a:rPr lang="en-US" sz="1600" kern="1200" dirty="0">
                          <a:effectLst/>
                        </a:rPr>
                        <a:t>Questioning and predicting</a:t>
                      </a:r>
                      <a:endParaRPr lang="en-AU" sz="1600" kern="1200" dirty="0">
                        <a:solidFill>
                          <a:schemeClr val="dk1"/>
                        </a:solidFill>
                        <a:effectLst/>
                        <a:latin typeface="Calibri"/>
                        <a:ea typeface="Calibri"/>
                        <a:cs typeface="Times New Roman"/>
                      </a:endParaRPr>
                    </a:p>
                  </a:txBody>
                  <a:tcPr marL="68580" marR="68580" marT="0" marB="0">
                    <a:solidFill>
                      <a:schemeClr val="bg2">
                        <a:lumMod val="20000"/>
                        <a:lumOff val="80000"/>
                      </a:schemeClr>
                    </a:solidFill>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10011"/>
                  </a:ext>
                </a:extLst>
              </a:tr>
              <a:tr h="200888">
                <a:tc vMerge="1">
                  <a:txBody>
                    <a:bodyPr/>
                    <a:lstStyle/>
                    <a:p>
                      <a:pPr marL="0" algn="l" defTabSz="914400" rtl="0" eaLnBrk="1" latinLnBrk="0" hangingPunct="1"/>
                      <a:endParaRPr lang="en-AU" sz="1400" kern="1200" dirty="0">
                        <a:solidFill>
                          <a:schemeClr val="dk1"/>
                        </a:solidFill>
                        <a:effectLst/>
                        <a:latin typeface="+mn-lt"/>
                        <a:ea typeface="+mn-ea"/>
                        <a:cs typeface="+mn-cs"/>
                      </a:endParaRPr>
                    </a:p>
                  </a:txBody>
                  <a:tcPr/>
                </a:tc>
                <a:tc vMerge="1">
                  <a:txBody>
                    <a:bodyPr/>
                    <a:lstStyle/>
                    <a:p>
                      <a:pPr>
                        <a:lnSpc>
                          <a:spcPct val="115000"/>
                        </a:lnSpc>
                        <a:spcAft>
                          <a:spcPts val="0"/>
                        </a:spcAft>
                      </a:pPr>
                      <a:endParaRPr lang="en-AU" sz="1600" kern="1200" dirty="0">
                        <a:solidFill>
                          <a:schemeClr val="dk1"/>
                        </a:solidFill>
                        <a:effectLst/>
                        <a:latin typeface="Calibri"/>
                        <a:ea typeface="Calibri"/>
                        <a:cs typeface="Times New Roman"/>
                      </a:endParaRPr>
                    </a:p>
                  </a:txBody>
                  <a:tcPr marL="68580" marR="68580" marT="0" marB="0"/>
                </a:tc>
                <a:tc vMerge="1">
                  <a:txBody>
                    <a:bodyPr/>
                    <a:lstStyle/>
                    <a:p>
                      <a:endParaRPr lang="en-AU" dirty="0"/>
                    </a:p>
                  </a:txBody>
                  <a:tcPr/>
                </a:tc>
                <a:tc vMerge="1">
                  <a:txBody>
                    <a:bodyPr/>
                    <a:lstStyle/>
                    <a:p>
                      <a:endParaRPr lang="en-AU" dirty="0"/>
                    </a:p>
                  </a:txBody>
                  <a:tcPr/>
                </a:tc>
                <a:tc rowSpan="2">
                  <a:txBody>
                    <a:bodyPr/>
                    <a:lstStyle/>
                    <a:p>
                      <a:pPr>
                        <a:lnSpc>
                          <a:spcPct val="115000"/>
                        </a:lnSpc>
                        <a:spcAft>
                          <a:spcPts val="0"/>
                        </a:spcAft>
                      </a:pPr>
                      <a:r>
                        <a:rPr lang="en-US" sz="1600" kern="1200" dirty="0">
                          <a:effectLst/>
                        </a:rPr>
                        <a:t>Planning and conducting</a:t>
                      </a:r>
                      <a:endParaRPr lang="en-AU" sz="1600" kern="1200" dirty="0">
                        <a:solidFill>
                          <a:schemeClr val="dk1"/>
                        </a:solidFill>
                        <a:effectLst/>
                        <a:latin typeface="Calibri"/>
                        <a:ea typeface="Calibri"/>
                        <a:cs typeface="Times New Roman"/>
                      </a:endParaRPr>
                    </a:p>
                  </a:txBody>
                  <a:tcPr marL="68580" marR="68580" marT="0" marB="0"/>
                </a:tc>
                <a:extLst>
                  <a:ext uri="{0D108BD9-81ED-4DB2-BD59-A6C34878D82A}">
                    <a16:rowId xmlns:a16="http://schemas.microsoft.com/office/drawing/2014/main" val="10012"/>
                  </a:ext>
                </a:extLst>
              </a:tr>
              <a:tr h="169952">
                <a:tc vMerge="1">
                  <a:txBody>
                    <a:bodyPr/>
                    <a:lstStyle/>
                    <a:p>
                      <a:endParaRPr lang="en-AU"/>
                    </a:p>
                  </a:txBody>
                  <a:tcPr/>
                </a:tc>
                <a:tc rowSpan="2">
                  <a:txBody>
                    <a:bodyPr/>
                    <a:lstStyle/>
                    <a:p>
                      <a:pPr>
                        <a:lnSpc>
                          <a:spcPct val="115000"/>
                        </a:lnSpc>
                        <a:spcAft>
                          <a:spcPts val="0"/>
                        </a:spcAft>
                      </a:pPr>
                      <a:r>
                        <a:rPr lang="en-US" sz="1600" kern="1200" dirty="0">
                          <a:effectLst/>
                        </a:rPr>
                        <a:t>Planning and conducting</a:t>
                      </a:r>
                      <a:endParaRPr lang="en-AU" sz="1600" kern="1200" dirty="0">
                        <a:solidFill>
                          <a:schemeClr val="dk1"/>
                        </a:solidFill>
                        <a:effectLst/>
                        <a:latin typeface="Calibri"/>
                        <a:ea typeface="Calibri"/>
                        <a:cs typeface="Times New Roman"/>
                      </a:endParaRPr>
                    </a:p>
                  </a:txBody>
                  <a:tcPr marL="68580" marR="68580" marT="0" marB="0"/>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10013"/>
                  </a:ext>
                </a:extLst>
              </a:tr>
              <a:tr h="190088">
                <a:tc vMerge="1">
                  <a:txBody>
                    <a:bodyPr/>
                    <a:lstStyle/>
                    <a:p>
                      <a:endParaRPr lang="en-AU" dirty="0"/>
                    </a:p>
                  </a:txBody>
                  <a:tcPr/>
                </a:tc>
                <a:tc vMerge="1">
                  <a:txBody>
                    <a:bodyPr/>
                    <a:lstStyle/>
                    <a:p>
                      <a:pPr>
                        <a:lnSpc>
                          <a:spcPct val="115000"/>
                        </a:lnSpc>
                        <a:spcAft>
                          <a:spcPts val="0"/>
                        </a:spcAft>
                      </a:pPr>
                      <a:endParaRPr lang="en-AU" sz="1600" kern="1200" dirty="0">
                        <a:solidFill>
                          <a:schemeClr val="dk1"/>
                        </a:solidFill>
                        <a:effectLst/>
                        <a:latin typeface="Calibri"/>
                        <a:ea typeface="Calibri"/>
                        <a:cs typeface="Times New Roman"/>
                      </a:endParaRPr>
                    </a:p>
                  </a:txBody>
                  <a:tcPr marL="68580" marR="68580" marT="0" marB="0"/>
                </a:tc>
                <a:tc vMerge="1">
                  <a:txBody>
                    <a:bodyPr/>
                    <a:lstStyle/>
                    <a:p>
                      <a:endParaRPr lang="en-AU" dirty="0"/>
                    </a:p>
                  </a:txBody>
                  <a:tcPr/>
                </a:tc>
                <a:tc vMerge="1">
                  <a:txBody>
                    <a:bodyPr/>
                    <a:lstStyle/>
                    <a:p>
                      <a:endParaRPr lang="en-AU" dirty="0"/>
                    </a:p>
                  </a:txBody>
                  <a:tcPr/>
                </a:tc>
                <a:tc rowSpan="2">
                  <a:txBody>
                    <a:bodyPr/>
                    <a:lstStyle/>
                    <a:p>
                      <a:pPr>
                        <a:lnSpc>
                          <a:spcPct val="115000"/>
                        </a:lnSpc>
                        <a:spcAft>
                          <a:spcPts val="0"/>
                        </a:spcAft>
                      </a:pPr>
                      <a:r>
                        <a:rPr lang="en-US" sz="1600" b="1" kern="1200" dirty="0" smtClean="0">
                          <a:effectLst/>
                        </a:rPr>
                        <a:t>Recording and</a:t>
                      </a:r>
                      <a:r>
                        <a:rPr lang="en-US" sz="1600" b="1" kern="1200" baseline="0" dirty="0" smtClean="0">
                          <a:effectLst/>
                        </a:rPr>
                        <a:t> p</a:t>
                      </a:r>
                      <a:r>
                        <a:rPr lang="en-US" sz="1600" b="1" kern="1200" dirty="0" smtClean="0">
                          <a:effectLst/>
                        </a:rPr>
                        <a:t>rocessing</a:t>
                      </a:r>
                      <a:endParaRPr lang="en-AU" sz="1600" b="1" kern="1200" dirty="0">
                        <a:solidFill>
                          <a:schemeClr val="dk1"/>
                        </a:solidFill>
                        <a:effectLst/>
                        <a:latin typeface="Calibri"/>
                        <a:ea typeface="Calibri"/>
                        <a:cs typeface="Times New Roman"/>
                      </a:endParaRPr>
                    </a:p>
                  </a:txBody>
                  <a:tcPr marL="68580" marR="68580" marT="0" marB="0">
                    <a:solidFill>
                      <a:schemeClr val="bg2">
                        <a:lumMod val="40000"/>
                        <a:lumOff val="60000"/>
                      </a:schemeClr>
                    </a:solidFill>
                  </a:tcPr>
                </a:tc>
                <a:extLst>
                  <a:ext uri="{0D108BD9-81ED-4DB2-BD59-A6C34878D82A}">
                    <a16:rowId xmlns:a16="http://schemas.microsoft.com/office/drawing/2014/main" val="10014"/>
                  </a:ext>
                </a:extLst>
              </a:tr>
              <a:tr h="180752">
                <a:tc vMerge="1">
                  <a:txBody>
                    <a:bodyPr/>
                    <a:lstStyle/>
                    <a:p>
                      <a:endParaRPr lang="en-AU"/>
                    </a:p>
                  </a:txBody>
                  <a:tcPr/>
                </a:tc>
                <a:tc rowSpan="2">
                  <a:txBody>
                    <a:bodyPr/>
                    <a:lstStyle/>
                    <a:p>
                      <a:pPr>
                        <a:lnSpc>
                          <a:spcPct val="115000"/>
                        </a:lnSpc>
                        <a:spcAft>
                          <a:spcPts val="0"/>
                        </a:spcAft>
                      </a:pPr>
                      <a:r>
                        <a:rPr lang="en-US" sz="1600" kern="1200" dirty="0">
                          <a:effectLst/>
                        </a:rPr>
                        <a:t>Processing and </a:t>
                      </a:r>
                      <a:r>
                        <a:rPr lang="en-US" sz="1600" kern="1200" dirty="0" err="1">
                          <a:effectLst/>
                        </a:rPr>
                        <a:t>analysing</a:t>
                      </a:r>
                      <a:r>
                        <a:rPr lang="en-US" sz="1600" kern="1200" dirty="0">
                          <a:effectLst/>
                        </a:rPr>
                        <a:t> data and information</a:t>
                      </a:r>
                      <a:endParaRPr lang="en-AU" sz="1600" kern="1200" dirty="0">
                        <a:solidFill>
                          <a:schemeClr val="dk1"/>
                        </a:solidFill>
                        <a:effectLst/>
                        <a:latin typeface="Calibri"/>
                        <a:ea typeface="Calibri"/>
                        <a:cs typeface="Times New Roman"/>
                      </a:endParaRPr>
                    </a:p>
                  </a:txBody>
                  <a:tcPr marL="68580" marR="68580" marT="0" marB="0">
                    <a:solidFill>
                      <a:schemeClr val="bg2">
                        <a:lumMod val="20000"/>
                        <a:lumOff val="80000"/>
                      </a:schemeClr>
                    </a:solidFill>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10015"/>
                  </a:ext>
                </a:extLst>
              </a:tr>
              <a:tr h="370840">
                <a:tc vMerge="1">
                  <a:txBody>
                    <a:bodyPr/>
                    <a:lstStyle/>
                    <a:p>
                      <a:endParaRPr lang="en-AU" dirty="0"/>
                    </a:p>
                  </a:txBody>
                  <a:tcPr/>
                </a:tc>
                <a:tc vMerge="1">
                  <a:txBody>
                    <a:bodyPr/>
                    <a:lstStyle/>
                    <a:p>
                      <a:pPr>
                        <a:lnSpc>
                          <a:spcPct val="115000"/>
                        </a:lnSpc>
                        <a:spcAft>
                          <a:spcPts val="0"/>
                        </a:spcAft>
                      </a:pPr>
                      <a:endParaRPr lang="en-AU" sz="1600" kern="1200" dirty="0">
                        <a:solidFill>
                          <a:schemeClr val="dk1"/>
                        </a:solidFill>
                        <a:effectLst/>
                        <a:latin typeface="Calibri"/>
                        <a:ea typeface="Calibri"/>
                        <a:cs typeface="Times New Roman"/>
                      </a:endParaRPr>
                    </a:p>
                  </a:txBody>
                  <a:tcPr marL="68580" marR="68580" marT="0" marB="0"/>
                </a:tc>
                <a:tc vMerge="1">
                  <a:txBody>
                    <a:bodyPr/>
                    <a:lstStyle/>
                    <a:p>
                      <a:endParaRPr lang="en-AU" dirty="0"/>
                    </a:p>
                  </a:txBody>
                  <a:tcPr/>
                </a:tc>
                <a:tc vMerge="1">
                  <a:txBody>
                    <a:bodyPr/>
                    <a:lstStyle/>
                    <a:p>
                      <a:endParaRPr lang="en-AU" dirty="0"/>
                    </a:p>
                  </a:txBody>
                  <a:tcPr/>
                </a:tc>
                <a:tc>
                  <a:txBody>
                    <a:bodyPr/>
                    <a:lstStyle/>
                    <a:p>
                      <a:pPr>
                        <a:lnSpc>
                          <a:spcPct val="115000"/>
                        </a:lnSpc>
                        <a:spcAft>
                          <a:spcPts val="0"/>
                        </a:spcAft>
                      </a:pPr>
                      <a:r>
                        <a:rPr lang="en-US" sz="1600" b="1" kern="1200" dirty="0" err="1" smtClean="0">
                          <a:effectLst/>
                        </a:rPr>
                        <a:t>Analysing</a:t>
                      </a:r>
                      <a:r>
                        <a:rPr lang="en-US" sz="1600" b="1" kern="1200" baseline="0" dirty="0" smtClean="0">
                          <a:effectLst/>
                        </a:rPr>
                        <a:t> and e</a:t>
                      </a:r>
                      <a:r>
                        <a:rPr lang="en-US" sz="1600" b="1" kern="1200" dirty="0" smtClean="0">
                          <a:effectLst/>
                        </a:rPr>
                        <a:t>valuating</a:t>
                      </a:r>
                      <a:endParaRPr lang="en-AU" sz="1600" b="1" kern="1200" dirty="0">
                        <a:solidFill>
                          <a:schemeClr val="dk1"/>
                        </a:solidFill>
                        <a:effectLst/>
                        <a:latin typeface="Calibri"/>
                        <a:ea typeface="Calibri"/>
                        <a:cs typeface="Times New Roman"/>
                      </a:endParaRPr>
                    </a:p>
                  </a:txBody>
                  <a:tcPr marL="68580" marR="68580" marT="0" marB="0"/>
                </a:tc>
                <a:extLst>
                  <a:ext uri="{0D108BD9-81ED-4DB2-BD59-A6C34878D82A}">
                    <a16:rowId xmlns:a16="http://schemas.microsoft.com/office/drawing/2014/main" val="10016"/>
                  </a:ext>
                </a:extLst>
              </a:tr>
              <a:tr h="370840">
                <a:tc vMerge="1">
                  <a:txBody>
                    <a:bodyPr/>
                    <a:lstStyle/>
                    <a:p>
                      <a:endParaRPr lang="en-AU" dirty="0"/>
                    </a:p>
                  </a:txBody>
                  <a:tcPr/>
                </a:tc>
                <a:tc>
                  <a:txBody>
                    <a:bodyPr/>
                    <a:lstStyle/>
                    <a:p>
                      <a:pPr>
                        <a:lnSpc>
                          <a:spcPct val="115000"/>
                        </a:lnSpc>
                        <a:spcAft>
                          <a:spcPts val="0"/>
                        </a:spcAft>
                      </a:pPr>
                      <a:r>
                        <a:rPr lang="en-US" sz="1600" kern="1200" dirty="0">
                          <a:effectLst/>
                        </a:rPr>
                        <a:t>Evaluating</a:t>
                      </a:r>
                      <a:endParaRPr lang="en-AU" sz="1600" kern="1200" dirty="0">
                        <a:solidFill>
                          <a:schemeClr val="dk1"/>
                        </a:solidFill>
                        <a:effectLst/>
                        <a:latin typeface="Calibri"/>
                        <a:ea typeface="Calibri"/>
                        <a:cs typeface="Times New Roman"/>
                      </a:endParaRPr>
                    </a:p>
                  </a:txBody>
                  <a:tcPr marL="68580" marR="68580" marT="0" marB="0"/>
                </a:tc>
                <a:tc vMerge="1">
                  <a:txBody>
                    <a:bodyPr/>
                    <a:lstStyle/>
                    <a:p>
                      <a:endParaRPr lang="en-AU" dirty="0"/>
                    </a:p>
                  </a:txBody>
                  <a:tcPr/>
                </a:tc>
                <a:tc vMerge="1">
                  <a:txBody>
                    <a:bodyPr/>
                    <a:lstStyle/>
                    <a:p>
                      <a:endParaRPr lang="en-AU" dirty="0"/>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effectLst/>
                        </a:rPr>
                        <a:t>Communicating</a:t>
                      </a:r>
                      <a:endParaRPr lang="en-AU" sz="1600" kern="1200" dirty="0" smtClean="0">
                        <a:effectLst/>
                      </a:endParaRPr>
                    </a:p>
                    <a:p>
                      <a:endParaRPr lang="en-AU" dirty="0"/>
                    </a:p>
                  </a:txBody>
                  <a:tcPr/>
                </a:tc>
                <a:extLst>
                  <a:ext uri="{0D108BD9-81ED-4DB2-BD59-A6C34878D82A}">
                    <a16:rowId xmlns:a16="http://schemas.microsoft.com/office/drawing/2014/main" val="10017"/>
                  </a:ext>
                </a:extLst>
              </a:tr>
              <a:tr h="291284">
                <a:tc vMerge="1">
                  <a:txBody>
                    <a:bodyPr/>
                    <a:lstStyle/>
                    <a:p>
                      <a:endParaRPr lang="en-AU"/>
                    </a:p>
                  </a:txBody>
                  <a:tcPr/>
                </a:tc>
                <a:tc>
                  <a:txBody>
                    <a:bodyPr/>
                    <a:lstStyle/>
                    <a:p>
                      <a:pPr marL="0" algn="l" defTabSz="914400" rtl="0" eaLnBrk="1" latinLnBrk="0" hangingPunct="1">
                        <a:lnSpc>
                          <a:spcPct val="115000"/>
                        </a:lnSpc>
                        <a:spcAft>
                          <a:spcPts val="0"/>
                        </a:spcAft>
                      </a:pPr>
                      <a:r>
                        <a:rPr lang="en-US" sz="1600" kern="1200" dirty="0">
                          <a:effectLst/>
                        </a:rPr>
                        <a:t>Communicating</a:t>
                      </a:r>
                      <a:endParaRPr lang="en-AU" sz="1600" kern="1200" dirty="0">
                        <a:solidFill>
                          <a:schemeClr val="dk1"/>
                        </a:solidFill>
                        <a:effectLst/>
                        <a:latin typeface="Calibri"/>
                        <a:ea typeface="Calibri"/>
                        <a:cs typeface="Times New Roman"/>
                      </a:endParaRPr>
                    </a:p>
                  </a:txBody>
                  <a:tcPr marL="68580" marR="68580" marT="0" marB="0">
                    <a:solidFill>
                      <a:schemeClr val="bg2">
                        <a:lumMod val="20000"/>
                        <a:lumOff val="80000"/>
                      </a:schemeClr>
                    </a:solidFill>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1167677775"/>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76672"/>
            <a:ext cx="7772400" cy="659160"/>
          </a:xfrm>
        </p:spPr>
        <p:txBody>
          <a:bodyPr/>
          <a:lstStyle/>
          <a:p>
            <a:r>
              <a:rPr lang="en-US" sz="3600" dirty="0" smtClean="0"/>
              <a:t>Logbook</a:t>
            </a:r>
            <a:endParaRPr lang="en-US" sz="3600" dirty="0"/>
          </a:p>
        </p:txBody>
      </p:sp>
      <p:sp>
        <p:nvSpPr>
          <p:cNvPr id="3" name="Content Placeholder 2"/>
          <p:cNvSpPr>
            <a:spLocks noGrp="1"/>
          </p:cNvSpPr>
          <p:nvPr>
            <p:ph idx="1"/>
          </p:nvPr>
        </p:nvSpPr>
        <p:spPr>
          <a:xfrm>
            <a:off x="467544" y="1196752"/>
            <a:ext cx="8352928" cy="5328592"/>
          </a:xfrm>
        </p:spPr>
        <p:txBody>
          <a:bodyPr/>
          <a:lstStyle/>
          <a:p>
            <a:r>
              <a:rPr lang="en-US" sz="2400" dirty="0" smtClean="0"/>
              <a:t>Mandated across Units 1-4</a:t>
            </a:r>
          </a:p>
          <a:p>
            <a:r>
              <a:rPr lang="en-US" sz="2400" dirty="0" smtClean="0"/>
              <a:t>Content </a:t>
            </a:r>
            <a:r>
              <a:rPr lang="en-US" sz="2400" dirty="0"/>
              <a:t>may </a:t>
            </a:r>
            <a:r>
              <a:rPr lang="en-US" sz="2400" dirty="0" smtClean="0"/>
              <a:t>include:</a:t>
            </a:r>
          </a:p>
          <a:p>
            <a:pPr marL="0" indent="0">
              <a:buNone/>
            </a:pPr>
            <a:r>
              <a:rPr lang="en-US" sz="2400" dirty="0" smtClean="0"/>
              <a:t>experimental </a:t>
            </a:r>
            <a:r>
              <a:rPr lang="en-US" sz="2400" dirty="0"/>
              <a:t>results, research notes, simulation outcomes, visual presentations, field trips, photographs and other images, demonstration summaries and database </a:t>
            </a:r>
            <a:r>
              <a:rPr lang="en-US" sz="2400" dirty="0" smtClean="0"/>
              <a:t>extract</a:t>
            </a:r>
          </a:p>
          <a:p>
            <a:r>
              <a:rPr lang="en-US" sz="2400" dirty="0" smtClean="0"/>
              <a:t>May </a:t>
            </a:r>
            <a:r>
              <a:rPr lang="en-US" sz="2400" dirty="0"/>
              <a:t>be electronic or paper </a:t>
            </a:r>
            <a:r>
              <a:rPr lang="en-US" sz="2400" dirty="0" smtClean="0"/>
              <a:t>copy: e-files/ notebook/  folder/ scrapbook/  section in folder/  duplicate book</a:t>
            </a:r>
          </a:p>
          <a:p>
            <a:r>
              <a:rPr lang="en-US" sz="2400" dirty="0" smtClean="0"/>
              <a:t>Does not need to be ‘formally’ presented </a:t>
            </a:r>
            <a:endParaRPr lang="en-US" sz="2400" dirty="0"/>
          </a:p>
          <a:p>
            <a:r>
              <a:rPr lang="en-US" sz="2400" dirty="0" smtClean="0"/>
              <a:t>Use for record, authentication and assessment purposes </a:t>
            </a:r>
          </a:p>
          <a:p>
            <a:r>
              <a:rPr lang="en-US" sz="2400" dirty="0" smtClean="0"/>
              <a:t>Entries should be dated and in chronological order</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28604"/>
            <a:ext cx="7772400" cy="857256"/>
          </a:xfrm>
        </p:spPr>
        <p:txBody>
          <a:bodyPr/>
          <a:lstStyle/>
          <a:p>
            <a:r>
              <a:rPr lang="en-US" dirty="0" smtClean="0"/>
              <a:t>Scientific poster</a:t>
            </a:r>
            <a:endParaRPr lang="en-US" dirty="0"/>
          </a:p>
        </p:txBody>
      </p:sp>
      <p:sp>
        <p:nvSpPr>
          <p:cNvPr id="3" name="Content Placeholder 2"/>
          <p:cNvSpPr>
            <a:spLocks noGrp="1"/>
          </p:cNvSpPr>
          <p:nvPr>
            <p:ph idx="1"/>
          </p:nvPr>
        </p:nvSpPr>
        <p:spPr>
          <a:xfrm>
            <a:off x="683568" y="1340768"/>
            <a:ext cx="7772400" cy="4514864"/>
          </a:xfrm>
        </p:spPr>
        <p:txBody>
          <a:bodyPr/>
          <a:lstStyle/>
          <a:p>
            <a:pPr>
              <a:buNone/>
            </a:pPr>
            <a:r>
              <a:rPr lang="en-GB" sz="4000" u="sng" dirty="0" smtClean="0"/>
              <a:t>Section</a:t>
            </a:r>
            <a:endParaRPr lang="en-US" sz="4000" u="sng" dirty="0" smtClean="0"/>
          </a:p>
          <a:p>
            <a:r>
              <a:rPr lang="en-GB" dirty="0" smtClean="0"/>
              <a:t> Title</a:t>
            </a:r>
            <a:endParaRPr lang="en-US" dirty="0" smtClean="0"/>
          </a:p>
          <a:p>
            <a:r>
              <a:rPr lang="en-GB" dirty="0" smtClean="0"/>
              <a:t> Introduction</a:t>
            </a:r>
            <a:endParaRPr lang="en-US" dirty="0" smtClean="0"/>
          </a:p>
          <a:p>
            <a:r>
              <a:rPr lang="en-GB" dirty="0" smtClean="0"/>
              <a:t> Methodology</a:t>
            </a:r>
            <a:endParaRPr lang="en-US" dirty="0" smtClean="0"/>
          </a:p>
          <a:p>
            <a:r>
              <a:rPr lang="en-GB" dirty="0" smtClean="0"/>
              <a:t> Results</a:t>
            </a:r>
            <a:endParaRPr lang="en-US" dirty="0" smtClean="0"/>
          </a:p>
          <a:p>
            <a:r>
              <a:rPr lang="en-GB" dirty="0" smtClean="0"/>
              <a:t> Discussion</a:t>
            </a:r>
            <a:endParaRPr lang="en-US" dirty="0" smtClean="0"/>
          </a:p>
          <a:p>
            <a:r>
              <a:rPr lang="en-GB" dirty="0" smtClean="0"/>
              <a:t> Conclusion</a:t>
            </a:r>
            <a:endParaRPr lang="en-US" dirty="0" smtClean="0"/>
          </a:p>
          <a:p>
            <a:r>
              <a:rPr lang="en-US" dirty="0" smtClean="0"/>
              <a:t> Acknowledgments and references</a:t>
            </a:r>
          </a:p>
          <a:p>
            <a:pPr>
              <a:buNone/>
            </a:pPr>
            <a:endParaRPr lang="en-US"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731168"/>
          </a:xfrm>
        </p:spPr>
        <p:txBody>
          <a:bodyPr/>
          <a:lstStyle/>
          <a:p>
            <a:r>
              <a:rPr lang="en-AU" dirty="0" smtClean="0"/>
              <a:t>VCAA poster template</a:t>
            </a:r>
            <a:endParaRPr lang="en-AU" dirty="0"/>
          </a:p>
        </p:txBody>
      </p:sp>
      <p:pic>
        <p:nvPicPr>
          <p:cNvPr id="4" name="Content Placeholder 3"/>
          <p:cNvPicPr>
            <a:picLocks noGrp="1"/>
          </p:cNvPicPr>
          <p:nvPr>
            <p:ph idx="1"/>
          </p:nvPr>
        </p:nvPicPr>
        <p:blipFill>
          <a:blip r:embed="rId2"/>
          <a:stretch>
            <a:fillRect/>
          </a:stretch>
        </p:blipFill>
        <p:spPr>
          <a:xfrm>
            <a:off x="539552" y="1340768"/>
            <a:ext cx="8136904" cy="4602832"/>
          </a:xfrm>
          <a:prstGeom prst="rect">
            <a:avLst/>
          </a:prstGeom>
        </p:spPr>
      </p:pic>
    </p:spTree>
    <p:extLst>
      <p:ext uri="{BB962C8B-B14F-4D97-AF65-F5344CB8AC3E}">
        <p14:creationId xmlns:p14="http://schemas.microsoft.com/office/powerpoint/2010/main" val="4188437430"/>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731168"/>
          </a:xfrm>
        </p:spPr>
        <p:txBody>
          <a:bodyPr/>
          <a:lstStyle/>
          <a:p>
            <a:r>
              <a:rPr lang="en-US" dirty="0" smtClean="0"/>
              <a:t>Poster assessment</a:t>
            </a:r>
            <a:endParaRPr lang="en-US" dirty="0"/>
          </a:p>
        </p:txBody>
      </p:sp>
      <p:sp>
        <p:nvSpPr>
          <p:cNvPr id="3" name="Content Placeholder 2"/>
          <p:cNvSpPr>
            <a:spLocks noGrp="1"/>
          </p:cNvSpPr>
          <p:nvPr>
            <p:ph idx="1"/>
          </p:nvPr>
        </p:nvSpPr>
        <p:spPr>
          <a:xfrm>
            <a:off x="611560" y="1412776"/>
            <a:ext cx="7772400" cy="4896544"/>
          </a:xfrm>
        </p:spPr>
        <p:txBody>
          <a:bodyPr/>
          <a:lstStyle/>
          <a:p>
            <a:r>
              <a:rPr lang="en-US" sz="2000" dirty="0" smtClean="0"/>
              <a:t> Mark in sections, for example:</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endParaRPr lang="en-US" dirty="0" smtClean="0"/>
          </a:p>
          <a:p>
            <a:endParaRPr lang="en-US" dirty="0" smtClean="0"/>
          </a:p>
          <a:p>
            <a:endParaRPr lang="en-US" sz="2000" dirty="0" smtClean="0"/>
          </a:p>
          <a:p>
            <a:r>
              <a:rPr lang="en-US" sz="2000" dirty="0" smtClean="0"/>
              <a:t>Change  assessment emphasis each year for authentication</a:t>
            </a:r>
          </a:p>
          <a:p>
            <a:r>
              <a:rPr lang="en-US" sz="2000" dirty="0" smtClean="0"/>
              <a:t>Adjust to VASS entry mark (e.g. 30)</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80635324"/>
              </p:ext>
            </p:extLst>
          </p:nvPr>
        </p:nvGraphicFramePr>
        <p:xfrm>
          <a:off x="467544" y="1988840"/>
          <a:ext cx="8352928" cy="3840480"/>
        </p:xfrm>
        <a:graphic>
          <a:graphicData uri="http://schemas.openxmlformats.org/drawingml/2006/table">
            <a:tbl>
              <a:tblPr firstRow="1" bandRow="1">
                <a:tableStyleId>{5C22544A-7EE6-4342-B048-85BDC9FD1C3A}</a:tableStyleId>
              </a:tblPr>
              <a:tblGrid>
                <a:gridCol w="2697299">
                  <a:extLst>
                    <a:ext uri="{9D8B030D-6E8A-4147-A177-3AD203B41FA5}">
                      <a16:colId xmlns:a16="http://schemas.microsoft.com/office/drawing/2014/main" val="20000"/>
                    </a:ext>
                  </a:extLst>
                </a:gridCol>
                <a:gridCol w="3393377">
                  <a:extLst>
                    <a:ext uri="{9D8B030D-6E8A-4147-A177-3AD203B41FA5}">
                      <a16:colId xmlns:a16="http://schemas.microsoft.com/office/drawing/2014/main" val="20001"/>
                    </a:ext>
                  </a:extLst>
                </a:gridCol>
                <a:gridCol w="2262252">
                  <a:extLst>
                    <a:ext uri="{9D8B030D-6E8A-4147-A177-3AD203B41FA5}">
                      <a16:colId xmlns:a16="http://schemas.microsoft.com/office/drawing/2014/main" val="20002"/>
                    </a:ext>
                  </a:extLst>
                </a:gridCol>
              </a:tblGrid>
              <a:tr h="546997">
                <a:tc>
                  <a:txBody>
                    <a:bodyPr/>
                    <a:lstStyle/>
                    <a:p>
                      <a:r>
                        <a:rPr lang="en-US" dirty="0" smtClean="0"/>
                        <a:t>Poster</a:t>
                      </a:r>
                      <a:r>
                        <a:rPr lang="en-US" baseline="0" dirty="0" smtClean="0"/>
                        <a:t> s</a:t>
                      </a:r>
                      <a:r>
                        <a:rPr lang="en-US" dirty="0" smtClean="0"/>
                        <a:t>ection</a:t>
                      </a:r>
                      <a:endParaRPr lang="en-US" dirty="0"/>
                    </a:p>
                  </a:txBody>
                  <a:tcPr/>
                </a:tc>
                <a:tc>
                  <a:txBody>
                    <a:bodyPr/>
                    <a:lstStyle/>
                    <a:p>
                      <a:pPr algn="ctr"/>
                      <a:r>
                        <a:rPr lang="en-US" dirty="0" smtClean="0"/>
                        <a:t>Marks (out of 55)</a:t>
                      </a:r>
                    </a:p>
                    <a:p>
                      <a:pPr algn="ctr"/>
                      <a:r>
                        <a:rPr lang="en-US" dirty="0" smtClean="0"/>
                        <a:t>Teacher 1</a:t>
                      </a:r>
                      <a:endParaRPr lang="en-US" dirty="0"/>
                    </a:p>
                  </a:txBody>
                  <a:tcPr/>
                </a:tc>
                <a:tc>
                  <a:txBody>
                    <a:bodyPr/>
                    <a:lstStyle/>
                    <a:p>
                      <a:pPr algn="ctr"/>
                      <a:r>
                        <a:rPr lang="en-US" dirty="0" smtClean="0"/>
                        <a:t>Marks (out of 30)</a:t>
                      </a:r>
                    </a:p>
                    <a:p>
                      <a:pPr algn="ctr"/>
                      <a:r>
                        <a:rPr lang="en-US" dirty="0" smtClean="0"/>
                        <a:t>Teacher 2</a:t>
                      </a:r>
                      <a:endParaRPr lang="en-US" dirty="0"/>
                    </a:p>
                  </a:txBody>
                  <a:tcPr/>
                </a:tc>
                <a:extLst>
                  <a:ext uri="{0D108BD9-81ED-4DB2-BD59-A6C34878D82A}">
                    <a16:rowId xmlns:a16="http://schemas.microsoft.com/office/drawing/2014/main" val="10000"/>
                  </a:ext>
                </a:extLst>
              </a:tr>
              <a:tr h="316911">
                <a:tc>
                  <a:txBody>
                    <a:bodyPr/>
                    <a:lstStyle/>
                    <a:p>
                      <a:r>
                        <a:rPr lang="en-US" dirty="0" smtClean="0"/>
                        <a:t>Introduction</a:t>
                      </a:r>
                      <a:endParaRPr lang="en-US" dirty="0"/>
                    </a:p>
                  </a:txBody>
                  <a:tcPr/>
                </a:tc>
                <a:tc>
                  <a:txBody>
                    <a:bodyPr/>
                    <a:lstStyle/>
                    <a:p>
                      <a:pPr algn="ctr"/>
                      <a:r>
                        <a:rPr lang="en-US" dirty="0" smtClean="0"/>
                        <a:t>5</a:t>
                      </a:r>
                      <a:endParaRPr lang="en-US" dirty="0"/>
                    </a:p>
                  </a:txBody>
                  <a:tcPr/>
                </a:tc>
                <a:tc>
                  <a:txBody>
                    <a:bodyPr/>
                    <a:lstStyle/>
                    <a:p>
                      <a:pPr algn="ctr"/>
                      <a:r>
                        <a:rPr lang="en-US" dirty="0" smtClean="0"/>
                        <a:t>10</a:t>
                      </a:r>
                      <a:endParaRPr lang="en-US" dirty="0"/>
                    </a:p>
                  </a:txBody>
                  <a:tcPr/>
                </a:tc>
                <a:extLst>
                  <a:ext uri="{0D108BD9-81ED-4DB2-BD59-A6C34878D82A}">
                    <a16:rowId xmlns:a16="http://schemas.microsoft.com/office/drawing/2014/main" val="10001"/>
                  </a:ext>
                </a:extLst>
              </a:tr>
              <a:tr h="316911">
                <a:tc>
                  <a:txBody>
                    <a:bodyPr/>
                    <a:lstStyle/>
                    <a:p>
                      <a:r>
                        <a:rPr lang="en-US" dirty="0" smtClean="0"/>
                        <a:t>Methodology</a:t>
                      </a:r>
                      <a:endParaRPr lang="en-US" dirty="0"/>
                    </a:p>
                  </a:txBody>
                  <a:tcPr/>
                </a:tc>
                <a:tc>
                  <a:txBody>
                    <a:bodyPr/>
                    <a:lstStyle/>
                    <a:p>
                      <a:pPr algn="ctr"/>
                      <a:r>
                        <a:rPr lang="en-US" dirty="0" smtClean="0"/>
                        <a:t>10</a:t>
                      </a:r>
                      <a:endParaRPr lang="en-US" dirty="0"/>
                    </a:p>
                  </a:txBody>
                  <a:tcPr/>
                </a:tc>
                <a:tc>
                  <a:txBody>
                    <a:bodyPr/>
                    <a:lstStyle/>
                    <a:p>
                      <a:pPr algn="ctr"/>
                      <a:r>
                        <a:rPr lang="en-US" dirty="0" smtClean="0"/>
                        <a:t>5</a:t>
                      </a:r>
                      <a:endParaRPr lang="en-US" dirty="0"/>
                    </a:p>
                  </a:txBody>
                  <a:tcPr/>
                </a:tc>
                <a:extLst>
                  <a:ext uri="{0D108BD9-81ED-4DB2-BD59-A6C34878D82A}">
                    <a16:rowId xmlns:a16="http://schemas.microsoft.com/office/drawing/2014/main" val="10002"/>
                  </a:ext>
                </a:extLst>
              </a:tr>
              <a:tr h="316911">
                <a:tc>
                  <a:txBody>
                    <a:bodyPr/>
                    <a:lstStyle/>
                    <a:p>
                      <a:r>
                        <a:rPr lang="en-US" dirty="0" smtClean="0"/>
                        <a:t>Results</a:t>
                      </a:r>
                      <a:endParaRPr lang="en-US" dirty="0"/>
                    </a:p>
                  </a:txBody>
                  <a:tcPr/>
                </a:tc>
                <a:tc>
                  <a:txBody>
                    <a:bodyPr/>
                    <a:lstStyle/>
                    <a:p>
                      <a:pPr algn="ctr"/>
                      <a:r>
                        <a:rPr lang="en-US" dirty="0" smtClean="0"/>
                        <a:t>10</a:t>
                      </a:r>
                      <a:endParaRPr lang="en-US" dirty="0"/>
                    </a:p>
                  </a:txBody>
                  <a:tcPr/>
                </a:tc>
                <a:tc>
                  <a:txBody>
                    <a:bodyPr/>
                    <a:lstStyle/>
                    <a:p>
                      <a:pPr algn="ctr"/>
                      <a:r>
                        <a:rPr lang="en-US" dirty="0" smtClean="0"/>
                        <a:t>5</a:t>
                      </a:r>
                      <a:endParaRPr lang="en-US" dirty="0"/>
                    </a:p>
                  </a:txBody>
                  <a:tcPr/>
                </a:tc>
                <a:extLst>
                  <a:ext uri="{0D108BD9-81ED-4DB2-BD59-A6C34878D82A}">
                    <a16:rowId xmlns:a16="http://schemas.microsoft.com/office/drawing/2014/main" val="10003"/>
                  </a:ext>
                </a:extLst>
              </a:tr>
              <a:tr h="316911">
                <a:tc>
                  <a:txBody>
                    <a:bodyPr/>
                    <a:lstStyle/>
                    <a:p>
                      <a:r>
                        <a:rPr lang="en-US" dirty="0" smtClean="0"/>
                        <a:t>Practical performance</a:t>
                      </a:r>
                      <a:endParaRPr lang="en-US" dirty="0"/>
                    </a:p>
                  </a:txBody>
                  <a:tcPr/>
                </a:tc>
                <a:tc>
                  <a:txBody>
                    <a:bodyPr/>
                    <a:lstStyle/>
                    <a:p>
                      <a:pPr algn="ctr"/>
                      <a:endParaRPr lang="en-US" dirty="0"/>
                    </a:p>
                  </a:txBody>
                  <a:tcPr/>
                </a:tc>
                <a:tc>
                  <a:txBody>
                    <a:bodyPr/>
                    <a:lstStyle/>
                    <a:p>
                      <a:pPr algn="ctr"/>
                      <a:r>
                        <a:rPr lang="en-US" dirty="0" smtClean="0"/>
                        <a:t>15</a:t>
                      </a:r>
                      <a:endParaRPr lang="en-US" dirty="0"/>
                    </a:p>
                  </a:txBody>
                  <a:tcPr/>
                </a:tc>
                <a:extLst>
                  <a:ext uri="{0D108BD9-81ED-4DB2-BD59-A6C34878D82A}">
                    <a16:rowId xmlns:a16="http://schemas.microsoft.com/office/drawing/2014/main" val="10004"/>
                  </a:ext>
                </a:extLst>
              </a:tr>
              <a:tr h="316911">
                <a:tc>
                  <a:txBody>
                    <a:bodyPr/>
                    <a:lstStyle/>
                    <a:p>
                      <a:r>
                        <a:rPr lang="en-US" dirty="0" smtClean="0"/>
                        <a:t>Logbook aspect</a:t>
                      </a:r>
                      <a:endParaRPr lang="en-US" dirty="0"/>
                    </a:p>
                  </a:txBody>
                  <a:tcPr/>
                </a:tc>
                <a:tc>
                  <a:txBody>
                    <a:bodyPr/>
                    <a:lstStyle/>
                    <a:p>
                      <a:pPr algn="ctr"/>
                      <a:r>
                        <a:rPr lang="en-US" dirty="0" smtClean="0"/>
                        <a:t>-</a:t>
                      </a:r>
                      <a:endParaRPr lang="en-US" dirty="0"/>
                    </a:p>
                  </a:txBody>
                  <a:tcPr/>
                </a:tc>
                <a:tc>
                  <a:txBody>
                    <a:bodyPr/>
                    <a:lstStyle/>
                    <a:p>
                      <a:pPr algn="ctr"/>
                      <a:r>
                        <a:rPr lang="en-US" dirty="0" smtClean="0"/>
                        <a:t>5</a:t>
                      </a:r>
                      <a:endParaRPr lang="en-US" dirty="0"/>
                    </a:p>
                  </a:txBody>
                  <a:tcPr/>
                </a:tc>
                <a:extLst>
                  <a:ext uri="{0D108BD9-81ED-4DB2-BD59-A6C34878D82A}">
                    <a16:rowId xmlns:a16="http://schemas.microsoft.com/office/drawing/2014/main" val="10005"/>
                  </a:ext>
                </a:extLst>
              </a:tr>
              <a:tr h="316911">
                <a:tc>
                  <a:txBody>
                    <a:bodyPr/>
                    <a:lstStyle/>
                    <a:p>
                      <a:r>
                        <a:rPr lang="en-US" dirty="0" smtClean="0"/>
                        <a:t>Discussion</a:t>
                      </a:r>
                      <a:endParaRPr lang="en-US" dirty="0"/>
                    </a:p>
                  </a:txBody>
                  <a:tcPr/>
                </a:tc>
                <a:tc>
                  <a:txBody>
                    <a:bodyPr/>
                    <a:lstStyle/>
                    <a:p>
                      <a:pPr algn="ctr"/>
                      <a:r>
                        <a:rPr lang="en-US" dirty="0" smtClean="0"/>
                        <a:t>15</a:t>
                      </a:r>
                      <a:endParaRPr lang="en-US" dirty="0"/>
                    </a:p>
                  </a:txBody>
                  <a:tcPr/>
                </a:tc>
                <a:tc>
                  <a:txBody>
                    <a:bodyPr/>
                    <a:lstStyle/>
                    <a:p>
                      <a:pPr algn="ctr"/>
                      <a:r>
                        <a:rPr lang="en-US" dirty="0" smtClean="0"/>
                        <a:t>20</a:t>
                      </a:r>
                      <a:endParaRPr lang="en-US" dirty="0"/>
                    </a:p>
                  </a:txBody>
                  <a:tcPr/>
                </a:tc>
                <a:extLst>
                  <a:ext uri="{0D108BD9-81ED-4DB2-BD59-A6C34878D82A}">
                    <a16:rowId xmlns:a16="http://schemas.microsoft.com/office/drawing/2014/main" val="10006"/>
                  </a:ext>
                </a:extLst>
              </a:tr>
              <a:tr h="316911">
                <a:tc>
                  <a:txBody>
                    <a:bodyPr/>
                    <a:lstStyle/>
                    <a:p>
                      <a:r>
                        <a:rPr lang="en-US" dirty="0" smtClean="0"/>
                        <a:t>Conclusion</a:t>
                      </a:r>
                      <a:endParaRPr lang="en-US" dirty="0"/>
                    </a:p>
                  </a:txBody>
                  <a:tcPr/>
                </a:tc>
                <a:tc>
                  <a:txBody>
                    <a:bodyPr/>
                    <a:lstStyle/>
                    <a:p>
                      <a:pPr algn="ctr"/>
                      <a:r>
                        <a:rPr lang="en-US" dirty="0" smtClean="0"/>
                        <a:t>5</a:t>
                      </a:r>
                      <a:endParaRPr lang="en-US" dirty="0"/>
                    </a:p>
                  </a:txBody>
                  <a:tcPr/>
                </a:tc>
                <a:tc>
                  <a:txBody>
                    <a:bodyPr/>
                    <a:lstStyle/>
                    <a:p>
                      <a:pPr algn="ctr"/>
                      <a:r>
                        <a:rPr lang="en-US" dirty="0" smtClean="0"/>
                        <a:t>5</a:t>
                      </a:r>
                      <a:endParaRPr lang="en-US" dirty="0"/>
                    </a:p>
                  </a:txBody>
                  <a:tcPr/>
                </a:tc>
                <a:extLst>
                  <a:ext uri="{0D108BD9-81ED-4DB2-BD59-A6C34878D82A}">
                    <a16:rowId xmlns:a16="http://schemas.microsoft.com/office/drawing/2014/main" val="10007"/>
                  </a:ext>
                </a:extLst>
              </a:tr>
              <a:tr h="546997">
                <a:tc>
                  <a:txBody>
                    <a:bodyPr/>
                    <a:lstStyle/>
                    <a:p>
                      <a:r>
                        <a:rPr lang="en-US" dirty="0" smtClean="0"/>
                        <a:t>References and acknowledgements</a:t>
                      </a:r>
                      <a:endParaRPr lang="en-US" dirty="0"/>
                    </a:p>
                  </a:txBody>
                  <a:tcPr/>
                </a:tc>
                <a:tc>
                  <a:txBody>
                    <a:bodyPr/>
                    <a:lstStyle/>
                    <a:p>
                      <a:pPr algn="ctr"/>
                      <a:r>
                        <a:rPr lang="en-US" dirty="0" smtClean="0"/>
                        <a:t>5</a:t>
                      </a:r>
                      <a:endParaRPr lang="en-US" dirty="0"/>
                    </a:p>
                  </a:txBody>
                  <a:tcPr/>
                </a:tc>
                <a:tc>
                  <a:txBody>
                    <a:bodyPr/>
                    <a:lstStyle/>
                    <a:p>
                      <a:pPr algn="ctr"/>
                      <a:r>
                        <a:rPr lang="en-US" dirty="0" smtClean="0"/>
                        <a:t>2 marks deducted if absent</a:t>
                      </a:r>
                      <a:endParaRPr lang="en-US"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50587063"/>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03176"/>
          </a:xfrm>
        </p:spPr>
        <p:txBody>
          <a:bodyPr/>
          <a:lstStyle/>
          <a:p>
            <a:r>
              <a:rPr lang="en-AU" dirty="0" smtClean="0"/>
              <a:t>What makes a good poster?</a:t>
            </a:r>
            <a:endParaRPr lang="en-AU" dirty="0"/>
          </a:p>
        </p:txBody>
      </p:sp>
      <p:pic>
        <p:nvPicPr>
          <p:cNvPr id="4" name="Content Placeholder 3" descr="Humanities Research Poster Sample">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8" y="1571893"/>
            <a:ext cx="6192688" cy="4464496"/>
          </a:xfrm>
          <a:prstGeom prst="rect">
            <a:avLst/>
          </a:prstGeom>
          <a:noFill/>
          <a:ln>
            <a:noFill/>
          </a:ln>
        </p:spPr>
      </p:pic>
      <p:sp>
        <p:nvSpPr>
          <p:cNvPr id="5" name="TextBox 4"/>
          <p:cNvSpPr txBox="1"/>
          <p:nvPr/>
        </p:nvSpPr>
        <p:spPr>
          <a:xfrm>
            <a:off x="6675150" y="1556792"/>
            <a:ext cx="2232248" cy="4524315"/>
          </a:xfrm>
          <a:prstGeom prst="rect">
            <a:avLst/>
          </a:prstGeom>
          <a:noFill/>
        </p:spPr>
        <p:txBody>
          <a:bodyPr wrap="square" rtlCol="0">
            <a:spAutoFit/>
          </a:bodyPr>
          <a:lstStyle/>
          <a:p>
            <a:r>
              <a:rPr lang="en-AU" sz="1800" b="1" dirty="0" smtClean="0"/>
              <a:t>Strengths:</a:t>
            </a:r>
          </a:p>
          <a:p>
            <a:pPr marL="285750" lvl="0" indent="-285750">
              <a:buFont typeface="Arial" panose="020B0604020202020204" pitchFamily="34" charset="0"/>
              <a:buChar char="•"/>
            </a:pPr>
            <a:r>
              <a:rPr lang="en-AU" sz="1800" dirty="0"/>
              <a:t>f</a:t>
            </a:r>
            <a:r>
              <a:rPr lang="en-AU" sz="1800" dirty="0" smtClean="0"/>
              <a:t>ont </a:t>
            </a:r>
            <a:r>
              <a:rPr lang="en-AU" sz="1800" dirty="0"/>
              <a:t>sizes</a:t>
            </a:r>
          </a:p>
          <a:p>
            <a:pPr marL="285750" indent="-285750">
              <a:buFont typeface="Arial" panose="020B0604020202020204" pitchFamily="34" charset="0"/>
              <a:buChar char="•"/>
            </a:pPr>
            <a:r>
              <a:rPr lang="en-AU" sz="1800" dirty="0"/>
              <a:t>s</a:t>
            </a:r>
            <a:r>
              <a:rPr lang="en-AU" sz="1800" dirty="0" smtClean="0"/>
              <a:t>imple</a:t>
            </a:r>
            <a:r>
              <a:rPr lang="en-AU" sz="1800" dirty="0"/>
              <a:t> </a:t>
            </a:r>
            <a:r>
              <a:rPr lang="en-AU" sz="1800" dirty="0" smtClean="0"/>
              <a:t>colour scheme</a:t>
            </a:r>
            <a:endParaRPr lang="en-AU" sz="1800" dirty="0"/>
          </a:p>
          <a:p>
            <a:pPr marL="285750" indent="-285750">
              <a:buFont typeface="Arial" panose="020B0604020202020204" pitchFamily="34" charset="0"/>
              <a:buChar char="•"/>
            </a:pPr>
            <a:r>
              <a:rPr lang="en-AU" sz="1800" dirty="0"/>
              <a:t>u</a:t>
            </a:r>
            <a:r>
              <a:rPr lang="en-AU" sz="1800" dirty="0" smtClean="0"/>
              <a:t>se </a:t>
            </a:r>
            <a:r>
              <a:rPr lang="en-AU" sz="1800" dirty="0"/>
              <a:t>of </a:t>
            </a:r>
            <a:r>
              <a:rPr lang="en-AU" sz="1800" dirty="0" smtClean="0"/>
              <a:t>visual aids</a:t>
            </a:r>
            <a:endParaRPr lang="en-AU" sz="1800" u="sng" dirty="0"/>
          </a:p>
          <a:p>
            <a:pPr lvl="0"/>
            <a:endParaRPr lang="en-AU" sz="1800" dirty="0" smtClean="0"/>
          </a:p>
          <a:p>
            <a:pPr lvl="0"/>
            <a:r>
              <a:rPr lang="en-AU" sz="1800" b="1" dirty="0" smtClean="0"/>
              <a:t>Room </a:t>
            </a:r>
            <a:r>
              <a:rPr lang="en-AU" sz="1800" b="1" dirty="0"/>
              <a:t>for improvement</a:t>
            </a:r>
            <a:r>
              <a:rPr lang="en-AU" sz="1800" b="1" dirty="0" smtClean="0"/>
              <a:t>:</a:t>
            </a:r>
          </a:p>
          <a:p>
            <a:pPr marL="285750" indent="-285750">
              <a:buFont typeface="Arial" panose="020B0604020202020204" pitchFamily="34" charset="0"/>
              <a:buChar char="•"/>
            </a:pPr>
            <a:r>
              <a:rPr lang="en-AU" sz="1800" dirty="0" smtClean="0"/>
              <a:t>lacks a “Methods</a:t>
            </a:r>
            <a:r>
              <a:rPr lang="en-AU" sz="1800" dirty="0"/>
              <a:t>” section</a:t>
            </a:r>
          </a:p>
          <a:p>
            <a:pPr marL="285750" lvl="0" indent="-285750">
              <a:buFont typeface="Arial" panose="020B0604020202020204" pitchFamily="34" charset="0"/>
              <a:buChar char="•"/>
            </a:pPr>
            <a:r>
              <a:rPr lang="en-AU" sz="1800" dirty="0"/>
              <a:t>u</a:t>
            </a:r>
            <a:r>
              <a:rPr lang="en-AU" sz="1800" dirty="0" smtClean="0"/>
              <a:t>neven </a:t>
            </a:r>
            <a:r>
              <a:rPr lang="en-AU" sz="1800" dirty="0"/>
              <a:t>column width</a:t>
            </a:r>
          </a:p>
          <a:p>
            <a:pPr marL="285750" lvl="0" indent="-285750">
              <a:buFont typeface="Arial" panose="020B0604020202020204" pitchFamily="34" charset="0"/>
              <a:buChar char="•"/>
            </a:pPr>
            <a:r>
              <a:rPr lang="en-AU" sz="1800" dirty="0" smtClean="0"/>
              <a:t>centre-justified </a:t>
            </a:r>
            <a:r>
              <a:rPr lang="en-AU" sz="1800" dirty="0"/>
              <a:t>body </a:t>
            </a:r>
            <a:r>
              <a:rPr lang="en-AU" sz="1800" dirty="0" smtClean="0"/>
              <a:t>text</a:t>
            </a:r>
            <a:endParaRPr lang="en-AU" sz="1800" dirty="0"/>
          </a:p>
        </p:txBody>
      </p:sp>
    </p:spTree>
    <p:extLst>
      <p:ext uri="{BB962C8B-B14F-4D97-AF65-F5344CB8AC3E}">
        <p14:creationId xmlns:p14="http://schemas.microsoft.com/office/powerpoint/2010/main" val="2724082079"/>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609600"/>
            <a:ext cx="8429684" cy="1143000"/>
          </a:xfrm>
        </p:spPr>
        <p:txBody>
          <a:bodyPr/>
          <a:lstStyle/>
          <a:p>
            <a:r>
              <a:rPr lang="en-US" sz="4000" dirty="0" smtClean="0"/>
              <a:t>Poster authentication strategies</a:t>
            </a:r>
            <a:endParaRPr lang="en-US" sz="4000" dirty="0"/>
          </a:p>
        </p:txBody>
      </p:sp>
      <p:sp>
        <p:nvSpPr>
          <p:cNvPr id="3" name="Content Placeholder 2"/>
          <p:cNvSpPr>
            <a:spLocks noGrp="1"/>
          </p:cNvSpPr>
          <p:nvPr>
            <p:ph idx="1"/>
          </p:nvPr>
        </p:nvSpPr>
        <p:spPr>
          <a:xfrm>
            <a:off x="642910" y="1714488"/>
            <a:ext cx="7772400" cy="4666840"/>
          </a:xfrm>
        </p:spPr>
        <p:txBody>
          <a:bodyPr/>
          <a:lstStyle/>
          <a:p>
            <a:r>
              <a:rPr lang="en-US" sz="2400" dirty="0" smtClean="0"/>
              <a:t>Adopt and/or adapt current authentication strategies for tasks requiring extended experiments and/or practical activity reports</a:t>
            </a:r>
          </a:p>
          <a:p>
            <a:r>
              <a:rPr lang="en-US" sz="2400" dirty="0" smtClean="0"/>
              <a:t>Mark poster sections progressively</a:t>
            </a:r>
          </a:p>
          <a:p>
            <a:r>
              <a:rPr lang="en-US" sz="2400" dirty="0" smtClean="0"/>
              <a:t>Use specific questions about science investigation processes as part of the poster development under test conditions</a:t>
            </a:r>
          </a:p>
          <a:p>
            <a:r>
              <a:rPr lang="en-US" sz="2400" dirty="0" smtClean="0"/>
              <a:t>Logbook with dated entries should correlate to student work on poster</a:t>
            </a:r>
          </a:p>
          <a:p>
            <a:r>
              <a:rPr lang="en-US" sz="2400" dirty="0" smtClean="0"/>
              <a:t>Observed practical procedures in class </a:t>
            </a:r>
          </a:p>
          <a:p>
            <a:r>
              <a:rPr lang="en-US" sz="2400" dirty="0" smtClean="0"/>
              <a:t>Question students about content in specific parts of their poster</a:t>
            </a:r>
            <a:endParaRPr lang="en-US" sz="2400"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571480"/>
            <a:ext cx="7772400" cy="785818"/>
          </a:xfrm>
        </p:spPr>
        <p:txBody>
          <a:bodyPr/>
          <a:lstStyle/>
          <a:p>
            <a:r>
              <a:rPr lang="en-US" sz="3600" dirty="0" smtClean="0"/>
              <a:t>Poster logistics</a:t>
            </a:r>
            <a:endParaRPr lang="en-US" sz="3600" dirty="0"/>
          </a:p>
        </p:txBody>
      </p:sp>
      <p:sp>
        <p:nvSpPr>
          <p:cNvPr id="3" name="Content Placeholder 2"/>
          <p:cNvSpPr>
            <a:spLocks noGrp="1"/>
          </p:cNvSpPr>
          <p:nvPr>
            <p:ph idx="1"/>
          </p:nvPr>
        </p:nvSpPr>
        <p:spPr>
          <a:xfrm>
            <a:off x="357158" y="1357298"/>
            <a:ext cx="8786842" cy="4857784"/>
          </a:xfrm>
        </p:spPr>
        <p:txBody>
          <a:bodyPr/>
          <a:lstStyle/>
          <a:p>
            <a:r>
              <a:rPr lang="en-US" sz="2000" dirty="0" smtClean="0"/>
              <a:t>No drafts</a:t>
            </a:r>
          </a:p>
          <a:p>
            <a:r>
              <a:rPr lang="en-US" sz="2000" dirty="0" smtClean="0"/>
              <a:t>In Units 1 and 2, a scientific poster may be based on research (library), bioinfomatics exercise or primary research</a:t>
            </a:r>
          </a:p>
          <a:p>
            <a:r>
              <a:rPr lang="en-US" sz="2000" dirty="0" smtClean="0"/>
              <a:t>In Unit 3 or 4, or across Units 3 and 4, the poster:</a:t>
            </a:r>
          </a:p>
          <a:p>
            <a:pPr>
              <a:buFontTx/>
              <a:buChar char="-"/>
            </a:pPr>
            <a:r>
              <a:rPr lang="en-US" sz="2000" dirty="0" smtClean="0"/>
              <a:t>must involve collection of primary data</a:t>
            </a:r>
          </a:p>
          <a:p>
            <a:pPr>
              <a:buFontTx/>
              <a:buChar char="-"/>
            </a:pPr>
            <a:r>
              <a:rPr lang="en-US" sz="2000" dirty="0" smtClean="0"/>
              <a:t>must include seven sections of poster template, with acknowledgment of level of guidance</a:t>
            </a:r>
          </a:p>
          <a:p>
            <a:pPr>
              <a:buFontTx/>
              <a:buChar char="-"/>
            </a:pPr>
            <a:r>
              <a:rPr lang="en-US" sz="2000" dirty="0" smtClean="0"/>
              <a:t>may be an extension of a common experiment or fieldwork exercise</a:t>
            </a:r>
          </a:p>
          <a:p>
            <a:pPr>
              <a:buFontTx/>
              <a:buChar char="-"/>
            </a:pPr>
            <a:r>
              <a:rPr lang="en-US" sz="2000" dirty="0" smtClean="0"/>
              <a:t>may be generated by students based on their own research and subject to authentication (use of photos/video…noted in logbook)</a:t>
            </a:r>
          </a:p>
          <a:p>
            <a:pPr>
              <a:buFontTx/>
              <a:buChar char="-"/>
            </a:pPr>
            <a:r>
              <a:rPr lang="en-US" sz="2000" dirty="0" smtClean="0"/>
              <a:t>may be undertaken as a class with students contributing to design</a:t>
            </a:r>
          </a:p>
          <a:p>
            <a:pPr>
              <a:buFontTx/>
              <a:buChar char="-"/>
            </a:pPr>
            <a:r>
              <a:rPr lang="en-US" sz="2000" dirty="0" smtClean="0"/>
              <a:t>may be assessed in stages (if modification required, original marks hold)</a:t>
            </a:r>
          </a:p>
          <a:p>
            <a:pPr>
              <a:buFontTx/>
              <a:buChar char="-"/>
            </a:pPr>
            <a:r>
              <a:rPr lang="en-US" sz="2000" dirty="0" smtClean="0"/>
              <a:t>marks will be moderated against the examination – class rank order important</a:t>
            </a:r>
            <a:endParaRPr lang="en-US" sz="2000" dirty="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03176"/>
          </a:xfrm>
        </p:spPr>
        <p:txBody>
          <a:bodyPr/>
          <a:lstStyle/>
          <a:p>
            <a:r>
              <a:rPr lang="en-AU" dirty="0" smtClean="0"/>
              <a:t>Demands on laboratory staff</a:t>
            </a:r>
            <a:endParaRPr lang="en-AU" dirty="0"/>
          </a:p>
        </p:txBody>
      </p:sp>
      <p:sp>
        <p:nvSpPr>
          <p:cNvPr id="5" name="Cloud Callout 4"/>
          <p:cNvSpPr/>
          <p:nvPr/>
        </p:nvSpPr>
        <p:spPr bwMode="auto">
          <a:xfrm>
            <a:off x="107504" y="1484784"/>
            <a:ext cx="4536504" cy="3960440"/>
          </a:xfrm>
          <a:prstGeom prst="cloudCallout">
            <a:avLst>
              <a:gd name="adj1" fmla="val -19039"/>
              <a:gd name="adj2" fmla="val 74979"/>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smtClean="0">
              <a:ln>
                <a:noFill/>
              </a:ln>
              <a:solidFill>
                <a:schemeClr val="tx1"/>
              </a:solidFill>
              <a:effectLst/>
              <a:latin typeface="Verdana" pitchFamily="34" charset="0"/>
            </a:endParaRPr>
          </a:p>
        </p:txBody>
      </p:sp>
      <p:sp>
        <p:nvSpPr>
          <p:cNvPr id="6" name="TextBox 5"/>
          <p:cNvSpPr txBox="1"/>
          <p:nvPr/>
        </p:nvSpPr>
        <p:spPr>
          <a:xfrm>
            <a:off x="611560" y="2060848"/>
            <a:ext cx="3528392" cy="3231654"/>
          </a:xfrm>
          <a:prstGeom prst="rect">
            <a:avLst/>
          </a:prstGeom>
          <a:noFill/>
        </p:spPr>
        <p:txBody>
          <a:bodyPr wrap="square" rtlCol="0">
            <a:spAutoFit/>
          </a:bodyPr>
          <a:lstStyle/>
          <a:p>
            <a:pPr algn="ctr"/>
            <a:r>
              <a:rPr lang="en-AU" sz="2000" dirty="0" smtClean="0"/>
              <a:t>Hey, Deb… </a:t>
            </a:r>
            <a:r>
              <a:rPr lang="en-AU" sz="2000" dirty="0"/>
              <a:t>I’ve just decided to start a new unit tomorrow morning Period 1…can you prepare 15 ripple tanks, 7 light </a:t>
            </a:r>
            <a:r>
              <a:rPr lang="en-AU" sz="2000" dirty="0" smtClean="0"/>
              <a:t>boxes, 4 </a:t>
            </a:r>
            <a:r>
              <a:rPr lang="en-AU" sz="2000" dirty="0"/>
              <a:t>litres of 0.5 M sulfuric </a:t>
            </a:r>
            <a:r>
              <a:rPr lang="en-AU" sz="2000" dirty="0" smtClean="0"/>
              <a:t>acid and a set of 20 agar plates, </a:t>
            </a:r>
            <a:r>
              <a:rPr lang="en-AU" sz="2000" dirty="0"/>
              <a:t>please</a:t>
            </a:r>
            <a:r>
              <a:rPr lang="en-AU" sz="2000" dirty="0" smtClean="0"/>
              <a:t>?... And for Period 2…</a:t>
            </a:r>
            <a:endParaRPr lang="en-AU" sz="2000" dirty="0"/>
          </a:p>
          <a:p>
            <a:r>
              <a:rPr lang="en-AU" dirty="0" smtClean="0"/>
              <a:t> </a:t>
            </a:r>
            <a:endParaRPr lang="en-AU" dirty="0"/>
          </a:p>
        </p:txBody>
      </p:sp>
      <p:sp>
        <p:nvSpPr>
          <p:cNvPr id="8" name="Cloud Callout 7"/>
          <p:cNvSpPr/>
          <p:nvPr/>
        </p:nvSpPr>
        <p:spPr bwMode="auto">
          <a:xfrm>
            <a:off x="4932040" y="1844824"/>
            <a:ext cx="3960440" cy="3456384"/>
          </a:xfrm>
          <a:prstGeom prst="cloudCallout">
            <a:avLst>
              <a:gd name="adj1" fmla="val 28347"/>
              <a:gd name="adj2" fmla="val 77084"/>
            </a:avLst>
          </a:prstGeom>
          <a:solidFill>
            <a:srgbClr val="FFC000"/>
          </a:solidFill>
          <a:ln w="9525"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smtClean="0">
              <a:ln>
                <a:noFill/>
              </a:ln>
              <a:solidFill>
                <a:schemeClr val="tx1"/>
              </a:solidFill>
              <a:effectLst/>
              <a:latin typeface="Verdana" pitchFamily="34" charset="0"/>
            </a:endParaRPr>
          </a:p>
        </p:txBody>
      </p:sp>
      <p:sp>
        <p:nvSpPr>
          <p:cNvPr id="9" name="TextBox 8"/>
          <p:cNvSpPr txBox="1"/>
          <p:nvPr/>
        </p:nvSpPr>
        <p:spPr>
          <a:xfrm>
            <a:off x="5580112" y="2418854"/>
            <a:ext cx="3240360" cy="2616101"/>
          </a:xfrm>
          <a:prstGeom prst="rect">
            <a:avLst/>
          </a:prstGeom>
          <a:noFill/>
        </p:spPr>
        <p:txBody>
          <a:bodyPr wrap="square" rtlCol="0">
            <a:spAutoFit/>
          </a:bodyPr>
          <a:lstStyle/>
          <a:p>
            <a:pPr algn="ctr"/>
            <a:r>
              <a:rPr lang="en-AU" sz="2000" b="1" dirty="0" smtClean="0"/>
              <a:t>Thinks</a:t>
            </a:r>
            <a:r>
              <a:rPr lang="en-AU" sz="2000" dirty="0" smtClean="0"/>
              <a:t>:*#&amp;* !!!!… </a:t>
            </a:r>
          </a:p>
          <a:p>
            <a:pPr algn="ctr"/>
            <a:r>
              <a:rPr lang="en-AU" sz="2000" b="1" dirty="0" smtClean="0"/>
              <a:t>Says</a:t>
            </a:r>
            <a:r>
              <a:rPr lang="en-AU" sz="2000" dirty="0" smtClean="0"/>
              <a:t>: …No worries, Maria… </a:t>
            </a:r>
          </a:p>
          <a:p>
            <a:pPr algn="ctr"/>
            <a:r>
              <a:rPr lang="en-AU" sz="2000" b="1" dirty="0"/>
              <a:t>T</a:t>
            </a:r>
            <a:r>
              <a:rPr lang="en-AU" sz="2000" b="1" dirty="0" smtClean="0"/>
              <a:t>hinks</a:t>
            </a:r>
            <a:r>
              <a:rPr lang="en-AU" sz="2000" dirty="0" smtClean="0"/>
              <a:t>: Don’t they teach these teachers </a:t>
            </a:r>
            <a:r>
              <a:rPr lang="en-AU" sz="2000" u="sng" dirty="0" smtClean="0"/>
              <a:t>anything</a:t>
            </a:r>
            <a:r>
              <a:rPr lang="en-AU" sz="2000" dirty="0" smtClean="0"/>
              <a:t> about time management at university?)</a:t>
            </a:r>
            <a:endParaRPr lang="en-AU" sz="2000" dirty="0"/>
          </a:p>
        </p:txBody>
      </p:sp>
    </p:spTree>
    <p:extLst>
      <p:ext uri="{BB962C8B-B14F-4D97-AF65-F5344CB8AC3E}">
        <p14:creationId xmlns:p14="http://schemas.microsoft.com/office/powerpoint/2010/main" val="178456028"/>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03176"/>
          </a:xfrm>
        </p:spPr>
        <p:txBody>
          <a:bodyPr/>
          <a:lstStyle/>
          <a:p>
            <a:r>
              <a:rPr lang="en-AU" sz="3200" dirty="0" smtClean="0"/>
              <a:t>Science faculty experimental investigation planning </a:t>
            </a:r>
            <a:endParaRPr lang="en-AU" sz="3200" dirty="0"/>
          </a:p>
        </p:txBody>
      </p:sp>
      <p:sp>
        <p:nvSpPr>
          <p:cNvPr id="3" name="Content Placeholder 2"/>
          <p:cNvSpPr>
            <a:spLocks noGrp="1"/>
          </p:cNvSpPr>
          <p:nvPr>
            <p:ph idx="1"/>
          </p:nvPr>
        </p:nvSpPr>
        <p:spPr>
          <a:xfrm>
            <a:off x="467544" y="1556792"/>
            <a:ext cx="8280920" cy="4896544"/>
          </a:xfrm>
        </p:spPr>
        <p:txBody>
          <a:bodyPr/>
          <a:lstStyle/>
          <a:p>
            <a:r>
              <a:rPr lang="en-AU" dirty="0" smtClean="0"/>
              <a:t>Lab managers and science leaders should work together to plan investigations across all VCE sciences for a calendar year so that neither human nor physical resources are exhausted</a:t>
            </a:r>
          </a:p>
          <a:p>
            <a:r>
              <a:rPr lang="en-AU" dirty="0" smtClean="0"/>
              <a:t>Units 1 and 2 can be taught in any order; Units 3 and 4 must be taught as a sequence </a:t>
            </a:r>
          </a:p>
          <a:p>
            <a:r>
              <a:rPr lang="en-AU" dirty="0" smtClean="0"/>
              <a:t>Preparation load and scheduling should include Victorian Curriculum requirements </a:t>
            </a:r>
            <a:endParaRPr lang="en-AU" dirty="0"/>
          </a:p>
        </p:txBody>
      </p:sp>
    </p:spTree>
    <p:extLst>
      <p:ext uri="{BB962C8B-B14F-4D97-AF65-F5344CB8AC3E}">
        <p14:creationId xmlns:p14="http://schemas.microsoft.com/office/powerpoint/2010/main" val="2872027061"/>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75184"/>
          </a:xfrm>
        </p:spPr>
        <p:txBody>
          <a:bodyPr/>
          <a:lstStyle/>
          <a:p>
            <a:r>
              <a:rPr lang="en-AU" dirty="0" smtClean="0"/>
              <a:t>VCAA contact</a:t>
            </a:r>
            <a:endParaRPr lang="en-AU" dirty="0"/>
          </a:p>
        </p:txBody>
      </p:sp>
      <p:sp>
        <p:nvSpPr>
          <p:cNvPr id="3" name="Content Placeholder 2"/>
          <p:cNvSpPr>
            <a:spLocks noGrp="1"/>
          </p:cNvSpPr>
          <p:nvPr>
            <p:ph idx="1"/>
          </p:nvPr>
        </p:nvSpPr>
        <p:spPr>
          <a:xfrm>
            <a:off x="683568" y="1484784"/>
            <a:ext cx="7772400" cy="4752528"/>
          </a:xfrm>
        </p:spPr>
        <p:txBody>
          <a:bodyPr/>
          <a:lstStyle/>
          <a:p>
            <a:pPr marL="0" indent="0">
              <a:buFontTx/>
              <a:buNone/>
            </a:pPr>
            <a:r>
              <a:rPr lang="en-AU" altLang="en-US" sz="3200" dirty="0"/>
              <a:t>Maria James</a:t>
            </a:r>
          </a:p>
          <a:p>
            <a:pPr marL="0" indent="0">
              <a:buFontTx/>
              <a:buNone/>
            </a:pPr>
            <a:r>
              <a:rPr lang="en-AU" altLang="en-US" sz="3200" dirty="0"/>
              <a:t>Curriculum Manager, Science</a:t>
            </a:r>
          </a:p>
          <a:p>
            <a:pPr marL="0" indent="0">
              <a:buFontTx/>
              <a:buNone/>
            </a:pPr>
            <a:endParaRPr lang="en-AU" altLang="en-US" sz="3200" dirty="0" smtClean="0"/>
          </a:p>
          <a:p>
            <a:pPr marL="0" indent="0">
              <a:buFontTx/>
              <a:buNone/>
            </a:pPr>
            <a:r>
              <a:rPr lang="en-AU" altLang="en-US" sz="3200" dirty="0" smtClean="0"/>
              <a:t>Email</a:t>
            </a:r>
            <a:r>
              <a:rPr lang="en-AU" altLang="en-US" sz="3200" dirty="0"/>
              <a:t>: james.maria.m@edumail.vic.gov.au</a:t>
            </a:r>
          </a:p>
          <a:p>
            <a:pPr marL="0" indent="0">
              <a:buFontTx/>
              <a:buNone/>
            </a:pPr>
            <a:endParaRPr lang="en-AU" altLang="en-US" sz="3200" dirty="0" smtClean="0"/>
          </a:p>
          <a:p>
            <a:pPr marL="0" indent="0">
              <a:buFontTx/>
              <a:buNone/>
            </a:pPr>
            <a:r>
              <a:rPr lang="en-AU" altLang="en-US" sz="3200" dirty="0" smtClean="0"/>
              <a:t>Telephone</a:t>
            </a:r>
            <a:r>
              <a:rPr lang="en-AU" altLang="en-US" sz="3200" dirty="0"/>
              <a:t>: 9032 1722</a:t>
            </a:r>
          </a:p>
          <a:p>
            <a:pPr marL="0" indent="0">
              <a:buFontTx/>
              <a:buNone/>
            </a:pPr>
            <a:endParaRPr lang="en-AU" altLang="en-US" sz="1800" dirty="0"/>
          </a:p>
        </p:txBody>
      </p:sp>
    </p:spTree>
    <p:extLst>
      <p:ext uri="{BB962C8B-B14F-4D97-AF65-F5344CB8AC3E}">
        <p14:creationId xmlns:p14="http://schemas.microsoft.com/office/powerpoint/2010/main" val="313394823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Biological sciences</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87189205"/>
              </p:ext>
            </p:extLst>
          </p:nvPr>
        </p:nvGraphicFramePr>
        <p:xfrm>
          <a:off x="755576" y="1844824"/>
          <a:ext cx="7772400" cy="3931920"/>
        </p:xfrm>
        <a:graphic>
          <a:graphicData uri="http://schemas.openxmlformats.org/drawingml/2006/table">
            <a:tbl>
              <a:tblPr firstRow="1" bandRow="1">
                <a:tableStyleId>{5C22544A-7EE6-4342-B048-85BDC9FD1C3A}</a:tableStyleId>
              </a:tblPr>
              <a:tblGrid>
                <a:gridCol w="2806080">
                  <a:extLst>
                    <a:ext uri="{9D8B030D-6E8A-4147-A177-3AD203B41FA5}">
                      <a16:colId xmlns:a16="http://schemas.microsoft.com/office/drawing/2014/main" val="20000"/>
                    </a:ext>
                  </a:extLst>
                </a:gridCol>
                <a:gridCol w="4966320">
                  <a:extLst>
                    <a:ext uri="{9D8B030D-6E8A-4147-A177-3AD203B41FA5}">
                      <a16:colId xmlns:a16="http://schemas.microsoft.com/office/drawing/2014/main" val="20001"/>
                    </a:ext>
                  </a:extLst>
                </a:gridCol>
              </a:tblGrid>
              <a:tr h="370840">
                <a:tc>
                  <a:txBody>
                    <a:bodyPr/>
                    <a:lstStyle/>
                    <a:p>
                      <a:pPr algn="ctr"/>
                      <a:r>
                        <a:rPr lang="en-AU" sz="2400" dirty="0" smtClean="0"/>
                        <a:t>9 &amp; 10 AusVELS</a:t>
                      </a:r>
                      <a:endParaRPr lang="en-AU" sz="2400" dirty="0"/>
                    </a:p>
                  </a:txBody>
                  <a:tcPr/>
                </a:tc>
                <a:tc>
                  <a:txBody>
                    <a:bodyPr/>
                    <a:lstStyle/>
                    <a:p>
                      <a:pPr algn="ctr"/>
                      <a:r>
                        <a:rPr lang="en-AU" sz="2400" dirty="0" smtClean="0"/>
                        <a:t>9</a:t>
                      </a:r>
                      <a:r>
                        <a:rPr lang="en-AU" sz="2400" baseline="0" dirty="0" smtClean="0"/>
                        <a:t> </a:t>
                      </a:r>
                      <a:r>
                        <a:rPr lang="en-AU" sz="2400" dirty="0" smtClean="0"/>
                        <a:t>&amp;10 Victorian Curriculum</a:t>
                      </a:r>
                      <a:endParaRPr lang="en-AU" sz="2400" dirty="0"/>
                    </a:p>
                  </a:txBody>
                  <a:tcPr/>
                </a:tc>
                <a:extLst>
                  <a:ext uri="{0D108BD9-81ED-4DB2-BD59-A6C34878D82A}">
                    <a16:rowId xmlns:a16="http://schemas.microsoft.com/office/drawing/2014/main" val="10000"/>
                  </a:ext>
                </a:extLst>
              </a:tr>
              <a:tr h="370840">
                <a:tc gridSpan="2">
                  <a:txBody>
                    <a:bodyPr/>
                    <a:lstStyle/>
                    <a:p>
                      <a:r>
                        <a:rPr lang="en-AU" sz="2400" dirty="0" smtClean="0"/>
                        <a:t>Multicellular organisms rely on coordinated and interdependent internal systems to respond to changes in their environment</a:t>
                      </a:r>
                      <a:endParaRPr lang="en-AU" sz="2400" dirty="0"/>
                    </a:p>
                  </a:txBody>
                  <a:tcPr/>
                </a:tc>
                <a:tc hMerge="1">
                  <a:txBody>
                    <a:bodyPr/>
                    <a:lstStyle/>
                    <a:p>
                      <a:endParaRPr lang="en-AU"/>
                    </a:p>
                  </a:txBody>
                  <a:tcPr/>
                </a:tc>
                <a:extLst>
                  <a:ext uri="{0D108BD9-81ED-4DB2-BD59-A6C34878D82A}">
                    <a16:rowId xmlns:a16="http://schemas.microsoft.com/office/drawing/2014/main" val="10001"/>
                  </a:ext>
                </a:extLst>
              </a:tr>
              <a:tr h="370840">
                <a:tc>
                  <a:txBody>
                    <a:bodyPr/>
                    <a:lstStyle/>
                    <a:p>
                      <a:endParaRPr lang="en-AU"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400" b="1" dirty="0" smtClean="0">
                          <a:solidFill>
                            <a:schemeClr val="accent2">
                              <a:lumMod val="75000"/>
                            </a:schemeClr>
                          </a:solidFill>
                        </a:rPr>
                        <a:t>An animal's response to a stimulus is coordinated by its central nervous system (brain and spinal cord); neurons transmit electrical impulses, and are connected by synapses</a:t>
                      </a:r>
                      <a:endParaRPr lang="en-AU" sz="2400" b="1" dirty="0" smtClean="0">
                        <a:solidFill>
                          <a:schemeClr val="accent2">
                            <a:lumMod val="75000"/>
                          </a:schemeClr>
                        </a:solidFill>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9604045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09600"/>
            <a:ext cx="8496944" cy="803176"/>
          </a:xfrm>
        </p:spPr>
        <p:txBody>
          <a:bodyPr/>
          <a:lstStyle/>
          <a:p>
            <a:r>
              <a:rPr lang="en-US" sz="3600" dirty="0" smtClean="0"/>
              <a:t>Activity: Are cats smarter than dogs? </a:t>
            </a:r>
            <a:endParaRPr lang="en-AU" sz="3600"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772816"/>
            <a:ext cx="5283200" cy="3962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6084168" y="1772815"/>
            <a:ext cx="2448272" cy="4431983"/>
          </a:xfrm>
          <a:prstGeom prst="rect">
            <a:avLst/>
          </a:prstGeom>
          <a:noFill/>
        </p:spPr>
        <p:txBody>
          <a:bodyPr wrap="square" rtlCol="0">
            <a:spAutoFit/>
          </a:bodyPr>
          <a:lstStyle/>
          <a:p>
            <a:pPr marL="0" indent="0">
              <a:buNone/>
            </a:pPr>
            <a:r>
              <a:rPr lang="en-US" b="1" dirty="0" smtClean="0"/>
              <a:t>Introductory activity:</a:t>
            </a:r>
          </a:p>
          <a:p>
            <a:pPr marL="0" indent="0">
              <a:buNone/>
            </a:pPr>
            <a:endParaRPr lang="en-AU" sz="1800" dirty="0" smtClean="0"/>
          </a:p>
          <a:p>
            <a:pPr marL="0" indent="0">
              <a:buNone/>
            </a:pPr>
            <a:r>
              <a:rPr lang="en-AU" sz="1800" dirty="0" smtClean="0"/>
              <a:t>Work </a:t>
            </a:r>
            <a:r>
              <a:rPr lang="en-AU" sz="1800" dirty="0"/>
              <a:t>in pairs or threes to discuss:</a:t>
            </a:r>
          </a:p>
          <a:p>
            <a:pPr marL="285750" indent="-285750">
              <a:buFont typeface="Arial" panose="020B0604020202020204" pitchFamily="34" charset="0"/>
              <a:buChar char="•"/>
            </a:pPr>
            <a:r>
              <a:rPr lang="en-AU" sz="1800" dirty="0"/>
              <a:t>What is ‘smartness’?</a:t>
            </a:r>
          </a:p>
          <a:p>
            <a:pPr marL="285750" indent="-285750">
              <a:buFont typeface="Arial" panose="020B0604020202020204" pitchFamily="34" charset="0"/>
              <a:buChar char="•"/>
            </a:pPr>
            <a:r>
              <a:rPr lang="en-AU" sz="1800" dirty="0"/>
              <a:t>How can ‘smartness’ be measured</a:t>
            </a:r>
            <a:r>
              <a:rPr lang="en-AU" sz="1800" dirty="0" smtClean="0"/>
              <a:t>?</a:t>
            </a:r>
          </a:p>
          <a:p>
            <a:pPr marL="285750" indent="-285750">
              <a:buFont typeface="Arial" panose="020B0604020202020204" pitchFamily="34" charset="0"/>
              <a:buChar char="•"/>
            </a:pPr>
            <a:r>
              <a:rPr lang="en-US" sz="1800" dirty="0" smtClean="0"/>
              <a:t>Is ‘smartness’ in humans similar to ‘smartness’ in cats and dogs?</a:t>
            </a:r>
            <a:endParaRPr lang="en-AU" sz="1800" dirty="0"/>
          </a:p>
          <a:p>
            <a:endParaRPr lang="en-AU" sz="1800" dirty="0"/>
          </a:p>
        </p:txBody>
      </p:sp>
    </p:spTree>
    <p:extLst>
      <p:ext uri="{BB962C8B-B14F-4D97-AF65-F5344CB8AC3E}">
        <p14:creationId xmlns:p14="http://schemas.microsoft.com/office/powerpoint/2010/main" val="355807622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966" y="620688"/>
            <a:ext cx="8616514" cy="1143000"/>
          </a:xfrm>
        </p:spPr>
        <p:txBody>
          <a:bodyPr/>
          <a:lstStyle/>
          <a:p>
            <a:r>
              <a:rPr lang="en-AU" sz="3600" dirty="0" smtClean="0"/>
              <a:t>Cats and dogs…or… Dogs and cats…</a:t>
            </a:r>
            <a:br>
              <a:rPr lang="en-AU" sz="3600" dirty="0" smtClean="0"/>
            </a:br>
            <a:r>
              <a:rPr lang="en-AU" sz="2800" dirty="0" smtClean="0"/>
              <a:t>order effects</a:t>
            </a:r>
            <a:endParaRPr lang="en-AU" sz="2800"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80494" y="2133061"/>
            <a:ext cx="4315079" cy="33467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descr="C:\Users\08502768\AppData\Local\Microsoft\Windows\Temporary Internet Files\Content.Outlook\3WTS26HV\MARI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966" y="2147751"/>
            <a:ext cx="4224026" cy="33467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5966" y="5487554"/>
            <a:ext cx="4224026" cy="400110"/>
          </a:xfrm>
          <a:prstGeom prst="rect">
            <a:avLst/>
          </a:prstGeom>
          <a:noFill/>
          <a:ln w="19050">
            <a:solidFill>
              <a:schemeClr val="tx1"/>
            </a:solidFill>
          </a:ln>
        </p:spPr>
        <p:txBody>
          <a:bodyPr wrap="square" rtlCol="0">
            <a:spAutoFit/>
          </a:bodyPr>
          <a:lstStyle/>
          <a:p>
            <a:pPr algn="ctr"/>
            <a:r>
              <a:rPr lang="en-AU" sz="2000" b="1" dirty="0" smtClean="0"/>
              <a:t>Are cats smarter than dogs?</a:t>
            </a:r>
            <a:endParaRPr lang="en-AU" sz="2000" b="1" dirty="0"/>
          </a:p>
        </p:txBody>
      </p:sp>
      <p:sp>
        <p:nvSpPr>
          <p:cNvPr id="6" name="TextBox 5"/>
          <p:cNvSpPr txBox="1"/>
          <p:nvPr/>
        </p:nvSpPr>
        <p:spPr>
          <a:xfrm>
            <a:off x="4675093" y="5494472"/>
            <a:ext cx="4320480" cy="400110"/>
          </a:xfrm>
          <a:prstGeom prst="rect">
            <a:avLst/>
          </a:prstGeom>
          <a:noFill/>
          <a:ln w="12700">
            <a:solidFill>
              <a:schemeClr val="tx1"/>
            </a:solidFill>
          </a:ln>
        </p:spPr>
        <p:txBody>
          <a:bodyPr wrap="square" rtlCol="0">
            <a:spAutoFit/>
          </a:bodyPr>
          <a:lstStyle/>
          <a:p>
            <a:pPr algn="ctr"/>
            <a:r>
              <a:rPr lang="en-AU" sz="2000" b="1" dirty="0" smtClean="0"/>
              <a:t>Are dogs smarter than cats?</a:t>
            </a:r>
            <a:endParaRPr lang="en-AU" sz="2000" b="1" dirty="0"/>
          </a:p>
        </p:txBody>
      </p:sp>
    </p:spTree>
    <p:extLst>
      <p:ext uri="{BB962C8B-B14F-4D97-AF65-F5344CB8AC3E}">
        <p14:creationId xmlns:p14="http://schemas.microsoft.com/office/powerpoint/2010/main" val="1028590016"/>
      </p:ext>
    </p:extLst>
  </p:cSld>
  <p:clrMapOvr>
    <a:masterClrMapping/>
  </p:clrMapOvr>
  <p:transition/>
</p:sld>
</file>

<file path=ppt/theme/theme1.xml><?xml version="1.0" encoding="utf-8"?>
<a:theme xmlns:a="http://schemas.openxmlformats.org/drawingml/2006/main" name="VCAA Powerpoint Template">
  <a:themeElements>
    <a:clrScheme name="VCAA">
      <a:dk1>
        <a:srgbClr val="000000"/>
      </a:dk1>
      <a:lt1>
        <a:srgbClr val="FFFFFF"/>
      </a:lt1>
      <a:dk2>
        <a:srgbClr val="000000"/>
      </a:dk2>
      <a:lt2>
        <a:srgbClr val="808080"/>
      </a:lt2>
      <a:accent1>
        <a:srgbClr val="00CC99"/>
      </a:accent1>
      <a:accent2>
        <a:srgbClr val="0096DF"/>
      </a:accent2>
      <a:accent3>
        <a:srgbClr val="FFFFFF"/>
      </a:accent3>
      <a:accent4>
        <a:srgbClr val="000000"/>
      </a:accent4>
      <a:accent5>
        <a:srgbClr val="AAE2CA"/>
      </a:accent5>
      <a:accent6>
        <a:srgbClr val="0096DF"/>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1887</TotalTime>
  <Words>4983</Words>
  <Application>Microsoft Office PowerPoint</Application>
  <PresentationFormat>On-screen Show (4:3)</PresentationFormat>
  <Paragraphs>643</Paragraphs>
  <Slides>69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69</vt:i4>
      </vt:variant>
    </vt:vector>
  </HeadingPairs>
  <TitlesOfParts>
    <vt:vector size="75" baseType="lpstr">
      <vt:lpstr>Arial</vt:lpstr>
      <vt:lpstr>Calibri</vt:lpstr>
      <vt:lpstr>Times New Roman</vt:lpstr>
      <vt:lpstr>Verdana</vt:lpstr>
      <vt:lpstr>Wingdings</vt:lpstr>
      <vt:lpstr>VCAA Powerpoint Template</vt:lpstr>
      <vt:lpstr> VCAA UPDATE  What’s new with the revised VCE Psychology?  What’s new with Victorian Curriculum Science F-10?   </vt:lpstr>
      <vt:lpstr>© Victorian Curriculum and Assessment Authority 2015</vt:lpstr>
      <vt:lpstr>Workshop aims</vt:lpstr>
      <vt:lpstr>PowerPoint Presentation</vt:lpstr>
      <vt:lpstr>Design and structure</vt:lpstr>
      <vt:lpstr>Science  curriculum structure</vt:lpstr>
      <vt:lpstr>Biological sciences</vt:lpstr>
      <vt:lpstr>Activity: Are cats smarter than dogs? </vt:lpstr>
      <vt:lpstr>Cats and dogs…or… Dogs and cats… order effects</vt:lpstr>
      <vt:lpstr>Activity: Are cats smarter than dogs?</vt:lpstr>
      <vt:lpstr>Activity: Are cats smarter than dogs?</vt:lpstr>
      <vt:lpstr>Activity: Are cats smarter than dogs?</vt:lpstr>
      <vt:lpstr>Results: Dogs are smarter than cats</vt:lpstr>
      <vt:lpstr>Results: Dogs are smarter than cats</vt:lpstr>
      <vt:lpstr>Science curriculum outcome mapping and progression:  Are cats smarter than dogs?</vt:lpstr>
      <vt:lpstr>What does it take to be an astronaut?</vt:lpstr>
      <vt:lpstr>PowerPoint Presentation</vt:lpstr>
      <vt:lpstr>Online publication of study design</vt:lpstr>
      <vt:lpstr>Who are VCE study designs for?</vt:lpstr>
      <vt:lpstr>VCE Psychology</vt:lpstr>
      <vt:lpstr>Units 1&amp;2 Advice for Teachers: Appendices</vt:lpstr>
      <vt:lpstr>VCE Psychology website resources in development</vt:lpstr>
      <vt:lpstr>APS Professional support</vt:lpstr>
      <vt:lpstr>Brain Awareness Week: primary school competition</vt:lpstr>
      <vt:lpstr>Science Daily https://www.sciencedaily.com/news/mind_brain/</vt:lpstr>
      <vt:lpstr>Subscriptions</vt:lpstr>
      <vt:lpstr>Units 1 and 2 Assessment</vt:lpstr>
      <vt:lpstr>Units 3 and 4 Assessment - external</vt:lpstr>
      <vt:lpstr>Units 3 and 4 Assessment - internal</vt:lpstr>
      <vt:lpstr>Science skills F-12 continuum</vt:lpstr>
      <vt:lpstr>The nature of science</vt:lpstr>
      <vt:lpstr>Approaches to Unit 1 Area of Study 3</vt:lpstr>
      <vt:lpstr>Approaches to Unit 1 Area of Study 3</vt:lpstr>
      <vt:lpstr>Approaches to Unit 1 Area of Study 3</vt:lpstr>
      <vt:lpstr>Approaches to Unit 1 Area of Study 3</vt:lpstr>
      <vt:lpstr>Student-designed investigations</vt:lpstr>
      <vt:lpstr>Investigations across the VCE sciences</vt:lpstr>
      <vt:lpstr>Designing scientific investigations</vt:lpstr>
      <vt:lpstr>Psychological investigations: learning activities</vt:lpstr>
      <vt:lpstr>Investigation ethics and safety</vt:lpstr>
      <vt:lpstr>Evaluation of research findings</vt:lpstr>
      <vt:lpstr>Area of study 3 investigation:  a student-designed or adapted practical investigation</vt:lpstr>
      <vt:lpstr>Do you have ESP?</vt:lpstr>
      <vt:lpstr>Extrasensory Perception (ESP)</vt:lpstr>
      <vt:lpstr>Do you have ESP? A simplified group experiment</vt:lpstr>
      <vt:lpstr>PowerPoint Presentation</vt:lpstr>
      <vt:lpstr>Do you have ESP?</vt:lpstr>
      <vt:lpstr>PowerPoint Presentation</vt:lpstr>
      <vt:lpstr>Do you have ESP?</vt:lpstr>
      <vt:lpstr>PowerPoint Presentation</vt:lpstr>
      <vt:lpstr>Do you have ESP?</vt:lpstr>
      <vt:lpstr>PowerPoint Presentation</vt:lpstr>
      <vt:lpstr>Do you have ESP?</vt:lpstr>
      <vt:lpstr>PowerPoint Presentation</vt:lpstr>
      <vt:lpstr>Do you have ESP?</vt:lpstr>
      <vt:lpstr>PowerPoint Presentation</vt:lpstr>
      <vt:lpstr>Analysis of ESP results</vt:lpstr>
      <vt:lpstr>Drawing conclusions</vt:lpstr>
      <vt:lpstr>Area of study 3 investigation:  a student-designed or adapted practical investigation</vt:lpstr>
      <vt:lpstr>Logbook</vt:lpstr>
      <vt:lpstr>Scientific poster</vt:lpstr>
      <vt:lpstr>VCAA poster template</vt:lpstr>
      <vt:lpstr>Poster assessment</vt:lpstr>
      <vt:lpstr>What makes a good poster?</vt:lpstr>
      <vt:lpstr>Poster authentication strategies</vt:lpstr>
      <vt:lpstr>Poster logistics</vt:lpstr>
      <vt:lpstr>Demands on laboratory staff</vt:lpstr>
      <vt:lpstr>Science faculty experimental investigation planning </vt:lpstr>
      <vt:lpstr>VCAA contact</vt:lpstr>
    </vt:vector>
  </TitlesOfParts>
  <Company>Victorian Curriculum and Assessment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Compton, Leanne L</dc:creator>
  <cp:lastModifiedBy>Linda Carter</cp:lastModifiedBy>
  <cp:revision>223</cp:revision>
  <cp:lastPrinted>2016-02-25T06:41:01Z</cp:lastPrinted>
  <dcterms:created xsi:type="dcterms:W3CDTF">2015-01-27T01:08:29Z</dcterms:created>
  <dcterms:modified xsi:type="dcterms:W3CDTF">2016-03-07T06:28:52Z</dcterms:modified>
</cp:coreProperties>
</file>